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8" r:id="rId3"/>
    <p:sldId id="266" r:id="rId4"/>
    <p:sldId id="262" r:id="rId5"/>
    <p:sldId id="259" r:id="rId6"/>
    <p:sldId id="257" r:id="rId7"/>
    <p:sldId id="267" r:id="rId8"/>
    <p:sldId id="263" r:id="rId9"/>
    <p:sldId id="265" r:id="rId10"/>
    <p:sldId id="260" r:id="rId11"/>
    <p:sldId id="258" r:id="rId12"/>
  </p:sldIdLst>
  <p:sldSz cx="12801600" cy="96012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E1DE"/>
    <a:srgbClr val="FFF7E1"/>
    <a:srgbClr val="F0CEC8"/>
    <a:srgbClr val="C55A11"/>
    <a:srgbClr val="E9B6AD"/>
    <a:srgbClr val="DD6033"/>
    <a:srgbClr val="DD6833"/>
    <a:srgbClr val="F27F4C"/>
    <a:srgbClr val="E3542D"/>
    <a:srgbClr val="D97A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86" y="-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71401-2ABA-4A8F-8F48-AE49A12375F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1991-EC5D-4D2E-BC05-B2640767CC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874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71401-2ABA-4A8F-8F48-AE49A12375F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1991-EC5D-4D2E-BC05-B2640767CC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295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71401-2ABA-4A8F-8F48-AE49A12375F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1991-EC5D-4D2E-BC05-B2640767CC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2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71401-2ABA-4A8F-8F48-AE49A12375F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1991-EC5D-4D2E-BC05-B2640767CC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29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71401-2ABA-4A8F-8F48-AE49A12375F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1991-EC5D-4D2E-BC05-B2640767CC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038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71401-2ABA-4A8F-8F48-AE49A12375F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1991-EC5D-4D2E-BC05-B2640767CC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881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71401-2ABA-4A8F-8F48-AE49A12375F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1991-EC5D-4D2E-BC05-B2640767CC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067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71401-2ABA-4A8F-8F48-AE49A12375F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1991-EC5D-4D2E-BC05-B2640767CC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00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71401-2ABA-4A8F-8F48-AE49A12375F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1991-EC5D-4D2E-BC05-B2640767CC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7453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71401-2ABA-4A8F-8F48-AE49A12375F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1991-EC5D-4D2E-BC05-B2640767CC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72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71401-2ABA-4A8F-8F48-AE49A12375F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1991-EC5D-4D2E-BC05-B2640767CC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6385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71401-2ABA-4A8F-8F48-AE49A12375F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91991-EC5D-4D2E-BC05-B2640767CC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933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E895AA-9336-C855-CAF7-B7EE8020ED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第１回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/>
              <a:t>松戸市環境未来会議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1CA1784-83A6-F063-12BB-1A13256C4B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模造紙</a:t>
            </a:r>
          </a:p>
        </p:txBody>
      </p:sp>
    </p:spTree>
    <p:extLst>
      <p:ext uri="{BB962C8B-B14F-4D97-AF65-F5344CB8AC3E}">
        <p14:creationId xmlns:p14="http://schemas.microsoft.com/office/powerpoint/2010/main" val="1093176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4636663-F989-DF24-BA7F-4C513954F40C}"/>
              </a:ext>
            </a:extLst>
          </p:cNvPr>
          <p:cNvSpPr/>
          <p:nvPr/>
        </p:nvSpPr>
        <p:spPr>
          <a:xfrm>
            <a:off x="0" y="0"/>
            <a:ext cx="12801600" cy="49427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第１回松戸市環境未来会議　　討議②　「</a:t>
            </a:r>
            <a:r>
              <a:rPr lang="ja-JP" altLang="en-US" sz="1800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私たちの暮らしで温暖化を引き起こす大きな要因はなにか？ </a:t>
            </a:r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　　　　　 </a:t>
            </a:r>
            <a:r>
              <a:rPr kumimoji="1" lang="en-US" altLang="ja-JP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R5.10.16</a:t>
            </a:r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sun) </a:t>
            </a:r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8CF8D5-71C2-BC3D-7957-A503B61551C0}"/>
              </a:ext>
            </a:extLst>
          </p:cNvPr>
          <p:cNvSpPr/>
          <p:nvPr/>
        </p:nvSpPr>
        <p:spPr>
          <a:xfrm>
            <a:off x="9674435" y="0"/>
            <a:ext cx="1217041" cy="4942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４班</a:t>
            </a:r>
          </a:p>
        </p:txBody>
      </p:sp>
      <p:sp>
        <p:nvSpPr>
          <p:cNvPr id="8" name="四角形: メモ 7">
            <a:extLst>
              <a:ext uri="{FF2B5EF4-FFF2-40B4-BE49-F238E27FC236}">
                <a16:creationId xmlns:a16="http://schemas.microsoft.com/office/drawing/2014/main" id="{FEDD2B77-207A-EBFA-1376-4EC42AF6320E}"/>
              </a:ext>
            </a:extLst>
          </p:cNvPr>
          <p:cNvSpPr/>
          <p:nvPr/>
        </p:nvSpPr>
        <p:spPr>
          <a:xfrm>
            <a:off x="10188294" y="2069659"/>
            <a:ext cx="2428871" cy="547841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自分の排出した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の量が見えない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四角形: メモ 10">
            <a:extLst>
              <a:ext uri="{FF2B5EF4-FFF2-40B4-BE49-F238E27FC236}">
                <a16:creationId xmlns:a16="http://schemas.microsoft.com/office/drawing/2014/main" id="{C38CDF4D-6755-0D2F-9F7D-180385FD69D9}"/>
              </a:ext>
            </a:extLst>
          </p:cNvPr>
          <p:cNvSpPr/>
          <p:nvPr/>
        </p:nvSpPr>
        <p:spPr>
          <a:xfrm>
            <a:off x="10589310" y="3837598"/>
            <a:ext cx="1835951" cy="96300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施設での非効率な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電気利用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（＝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LED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ではない）</a:t>
            </a:r>
          </a:p>
        </p:txBody>
      </p:sp>
      <p:sp>
        <p:nvSpPr>
          <p:cNvPr id="90" name="四角形: メモ 89">
            <a:extLst>
              <a:ext uri="{FF2B5EF4-FFF2-40B4-BE49-F238E27FC236}">
                <a16:creationId xmlns:a16="http://schemas.microsoft.com/office/drawing/2014/main" id="{39DF64F5-A247-AA2E-0B11-71E91A09F02E}"/>
              </a:ext>
            </a:extLst>
          </p:cNvPr>
          <p:cNvSpPr/>
          <p:nvPr/>
        </p:nvSpPr>
        <p:spPr>
          <a:xfrm>
            <a:off x="5599895" y="3852595"/>
            <a:ext cx="1217943" cy="79997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リモートワークによる個人の消費電力　増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2" name="四角形: メモ 91">
            <a:extLst>
              <a:ext uri="{FF2B5EF4-FFF2-40B4-BE49-F238E27FC236}">
                <a16:creationId xmlns:a16="http://schemas.microsoft.com/office/drawing/2014/main" id="{EACCAF0D-249C-E007-667F-AF3C49D63AB5}"/>
              </a:ext>
            </a:extLst>
          </p:cNvPr>
          <p:cNvSpPr/>
          <p:nvPr/>
        </p:nvSpPr>
        <p:spPr>
          <a:xfrm>
            <a:off x="10834058" y="2918657"/>
            <a:ext cx="1137344" cy="54784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森林の減少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？</a:t>
            </a:r>
          </a:p>
        </p:txBody>
      </p:sp>
      <p:sp>
        <p:nvSpPr>
          <p:cNvPr id="74" name="四角形: メモ 73">
            <a:extLst>
              <a:ext uri="{FF2B5EF4-FFF2-40B4-BE49-F238E27FC236}">
                <a16:creationId xmlns:a16="http://schemas.microsoft.com/office/drawing/2014/main" id="{7EC58918-DA68-BA65-BDAC-61F88D43DBC5}"/>
              </a:ext>
            </a:extLst>
          </p:cNvPr>
          <p:cNvSpPr/>
          <p:nvPr/>
        </p:nvSpPr>
        <p:spPr>
          <a:xfrm>
            <a:off x="517577" y="2911024"/>
            <a:ext cx="1498793" cy="528965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大量消費傾向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ファッションなど</a:t>
            </a:r>
          </a:p>
        </p:txBody>
      </p:sp>
      <p:sp>
        <p:nvSpPr>
          <p:cNvPr id="75" name="四角形: メモ 74">
            <a:extLst>
              <a:ext uri="{FF2B5EF4-FFF2-40B4-BE49-F238E27FC236}">
                <a16:creationId xmlns:a16="http://schemas.microsoft.com/office/drawing/2014/main" id="{051C5A0B-0645-9B1F-8E72-C1A74731198C}"/>
              </a:ext>
            </a:extLst>
          </p:cNvPr>
          <p:cNvSpPr/>
          <p:nvPr/>
        </p:nvSpPr>
        <p:spPr>
          <a:xfrm>
            <a:off x="1360874" y="5465165"/>
            <a:ext cx="1665222" cy="547841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冬にスイカを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食べようとする事</a:t>
            </a:r>
          </a:p>
        </p:txBody>
      </p:sp>
      <p:sp>
        <p:nvSpPr>
          <p:cNvPr id="77" name="四角形: メモ 76">
            <a:extLst>
              <a:ext uri="{FF2B5EF4-FFF2-40B4-BE49-F238E27FC236}">
                <a16:creationId xmlns:a16="http://schemas.microsoft.com/office/drawing/2014/main" id="{69D0F42E-841E-543C-40A6-BFF9C2D9219D}"/>
              </a:ext>
            </a:extLst>
          </p:cNvPr>
          <p:cNvSpPr/>
          <p:nvPr/>
        </p:nvSpPr>
        <p:spPr>
          <a:xfrm>
            <a:off x="2443752" y="2873823"/>
            <a:ext cx="1500014" cy="547841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ｈ営業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年中無休の店舗</a:t>
            </a:r>
          </a:p>
        </p:txBody>
      </p:sp>
      <p:sp>
        <p:nvSpPr>
          <p:cNvPr id="112" name="四角形: メモ 111">
            <a:extLst>
              <a:ext uri="{FF2B5EF4-FFF2-40B4-BE49-F238E27FC236}">
                <a16:creationId xmlns:a16="http://schemas.microsoft.com/office/drawing/2014/main" id="{C329DA64-8948-9FAA-EF16-2795E403F059}"/>
              </a:ext>
            </a:extLst>
          </p:cNvPr>
          <p:cNvSpPr/>
          <p:nvPr/>
        </p:nvSpPr>
        <p:spPr>
          <a:xfrm>
            <a:off x="190026" y="3793364"/>
            <a:ext cx="1951916" cy="850857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インターネット通販の普及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 輸送エネルギー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増加</a:t>
            </a:r>
          </a:p>
        </p:txBody>
      </p:sp>
      <p:sp>
        <p:nvSpPr>
          <p:cNvPr id="113" name="四角形: メモ 112">
            <a:extLst>
              <a:ext uri="{FF2B5EF4-FFF2-40B4-BE49-F238E27FC236}">
                <a16:creationId xmlns:a16="http://schemas.microsoft.com/office/drawing/2014/main" id="{287E568B-E8E3-3BC4-D202-E0D686C8E3A4}"/>
              </a:ext>
            </a:extLst>
          </p:cNvPr>
          <p:cNvSpPr/>
          <p:nvPr/>
        </p:nvSpPr>
        <p:spPr>
          <a:xfrm>
            <a:off x="4339636" y="3004070"/>
            <a:ext cx="1275970" cy="528965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紙袋が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無くなった</a:t>
            </a:r>
          </a:p>
        </p:txBody>
      </p:sp>
      <p:sp>
        <p:nvSpPr>
          <p:cNvPr id="99" name="四角形: メモ 98">
            <a:extLst>
              <a:ext uri="{FF2B5EF4-FFF2-40B4-BE49-F238E27FC236}">
                <a16:creationId xmlns:a16="http://schemas.microsoft.com/office/drawing/2014/main" id="{AB51489E-06A4-39F4-385E-C9DE1E3AFBE1}"/>
              </a:ext>
            </a:extLst>
          </p:cNvPr>
          <p:cNvSpPr/>
          <p:nvPr/>
        </p:nvSpPr>
        <p:spPr>
          <a:xfrm>
            <a:off x="4297051" y="1988781"/>
            <a:ext cx="1994159" cy="810479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レジ袋が増えた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昔の経木（きょうぎ）がなくなった</a:t>
            </a:r>
          </a:p>
        </p:txBody>
      </p:sp>
      <p:sp>
        <p:nvSpPr>
          <p:cNvPr id="114" name="四角形: メモ 113">
            <a:extLst>
              <a:ext uri="{FF2B5EF4-FFF2-40B4-BE49-F238E27FC236}">
                <a16:creationId xmlns:a16="http://schemas.microsoft.com/office/drawing/2014/main" id="{3A837D57-2038-345D-1847-89A90A22E34C}"/>
              </a:ext>
            </a:extLst>
          </p:cNvPr>
          <p:cNvSpPr/>
          <p:nvPr/>
        </p:nvSpPr>
        <p:spPr>
          <a:xfrm>
            <a:off x="1373030" y="2069660"/>
            <a:ext cx="1635713" cy="547841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利便性の追求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物　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Too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much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BE26094-CEA8-4158-8FF5-CAD1FF746419}"/>
              </a:ext>
            </a:extLst>
          </p:cNvPr>
          <p:cNvCxnSpPr/>
          <p:nvPr/>
        </p:nvCxnSpPr>
        <p:spPr>
          <a:xfrm>
            <a:off x="4155929" y="749300"/>
            <a:ext cx="0" cy="849630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0E34FC16-6B2A-3C7C-CFFD-F11361D8AC4A}"/>
              </a:ext>
            </a:extLst>
          </p:cNvPr>
          <p:cNvCxnSpPr/>
          <p:nvPr/>
        </p:nvCxnSpPr>
        <p:spPr>
          <a:xfrm>
            <a:off x="9947129" y="749300"/>
            <a:ext cx="0" cy="849630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62A4F24-A087-4EF0-F3A3-0209E62B9409}"/>
              </a:ext>
            </a:extLst>
          </p:cNvPr>
          <p:cNvSpPr/>
          <p:nvPr/>
        </p:nvSpPr>
        <p:spPr>
          <a:xfrm>
            <a:off x="317500" y="749300"/>
            <a:ext cx="3598015" cy="88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意識の変化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646A211-9828-CD35-70C9-A97ACA3AA8C4}"/>
              </a:ext>
            </a:extLst>
          </p:cNvPr>
          <p:cNvSpPr/>
          <p:nvPr/>
        </p:nvSpPr>
        <p:spPr>
          <a:xfrm>
            <a:off x="317500" y="927557"/>
            <a:ext cx="3598015" cy="88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意識の変化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1E9596C-27C5-4933-0892-7CD024D4E030}"/>
              </a:ext>
            </a:extLst>
          </p:cNvPr>
          <p:cNvSpPr/>
          <p:nvPr/>
        </p:nvSpPr>
        <p:spPr>
          <a:xfrm>
            <a:off x="5108402" y="927557"/>
            <a:ext cx="3598015" cy="88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行動の変化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F55C730-C8B3-69C7-8695-D12A1831DDAE}"/>
              </a:ext>
            </a:extLst>
          </p:cNvPr>
          <p:cNvSpPr/>
          <p:nvPr/>
        </p:nvSpPr>
        <p:spPr>
          <a:xfrm>
            <a:off x="10041936" y="896445"/>
            <a:ext cx="2670185" cy="88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環境の変化</a:t>
            </a:r>
          </a:p>
        </p:txBody>
      </p:sp>
      <p:sp>
        <p:nvSpPr>
          <p:cNvPr id="19" name="四角形: メモ 18">
            <a:extLst>
              <a:ext uri="{FF2B5EF4-FFF2-40B4-BE49-F238E27FC236}">
                <a16:creationId xmlns:a16="http://schemas.microsoft.com/office/drawing/2014/main" id="{8ED46830-1F7B-5B23-62C7-2B9669E9AF21}"/>
              </a:ext>
            </a:extLst>
          </p:cNvPr>
          <p:cNvSpPr/>
          <p:nvPr/>
        </p:nvSpPr>
        <p:spPr>
          <a:xfrm>
            <a:off x="2407322" y="3821254"/>
            <a:ext cx="1572873" cy="850858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海外旅行の一般化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 移動エネルギー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増加</a:t>
            </a:r>
          </a:p>
        </p:txBody>
      </p:sp>
      <p:sp>
        <p:nvSpPr>
          <p:cNvPr id="20" name="四角形: メモ 19">
            <a:extLst>
              <a:ext uri="{FF2B5EF4-FFF2-40B4-BE49-F238E27FC236}">
                <a16:creationId xmlns:a16="http://schemas.microsoft.com/office/drawing/2014/main" id="{A59A7B0F-6977-7DAD-8D07-0EF2C3D3188C}"/>
              </a:ext>
            </a:extLst>
          </p:cNvPr>
          <p:cNvSpPr/>
          <p:nvPr/>
        </p:nvSpPr>
        <p:spPr>
          <a:xfrm>
            <a:off x="4312264" y="3855286"/>
            <a:ext cx="1194797" cy="1279897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ごみ分別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に対する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ルールの無視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（リテラシーの低さ）</a:t>
            </a:r>
          </a:p>
        </p:txBody>
      </p:sp>
      <p:sp>
        <p:nvSpPr>
          <p:cNvPr id="21" name="四角形: メモ 20">
            <a:extLst>
              <a:ext uri="{FF2B5EF4-FFF2-40B4-BE49-F238E27FC236}">
                <a16:creationId xmlns:a16="http://schemas.microsoft.com/office/drawing/2014/main" id="{4B1FB27F-B277-CBE7-A0AC-078BA5137E5D}"/>
              </a:ext>
            </a:extLst>
          </p:cNvPr>
          <p:cNvSpPr/>
          <p:nvPr/>
        </p:nvSpPr>
        <p:spPr>
          <a:xfrm>
            <a:off x="4364422" y="5330888"/>
            <a:ext cx="1090480" cy="838837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過剰包装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による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不要なゴミ</a:t>
            </a:r>
          </a:p>
        </p:txBody>
      </p:sp>
      <p:sp>
        <p:nvSpPr>
          <p:cNvPr id="22" name="四角形: メモ 21">
            <a:extLst>
              <a:ext uri="{FF2B5EF4-FFF2-40B4-BE49-F238E27FC236}">
                <a16:creationId xmlns:a16="http://schemas.microsoft.com/office/drawing/2014/main" id="{4487A06E-742D-23B1-3C4F-599AE246F3C5}"/>
              </a:ext>
            </a:extLst>
          </p:cNvPr>
          <p:cNvSpPr/>
          <p:nvPr/>
        </p:nvSpPr>
        <p:spPr>
          <a:xfrm>
            <a:off x="4364422" y="6499864"/>
            <a:ext cx="1217944" cy="547841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リサイクル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意識の低さ</a:t>
            </a:r>
          </a:p>
        </p:txBody>
      </p:sp>
      <p:sp>
        <p:nvSpPr>
          <p:cNvPr id="23" name="四角形: メモ 22">
            <a:extLst>
              <a:ext uri="{FF2B5EF4-FFF2-40B4-BE49-F238E27FC236}">
                <a16:creationId xmlns:a16="http://schemas.microsoft.com/office/drawing/2014/main" id="{62D45D9A-4189-A2FE-8D02-634570BE5AC4}"/>
              </a:ext>
            </a:extLst>
          </p:cNvPr>
          <p:cNvSpPr/>
          <p:nvPr/>
        </p:nvSpPr>
        <p:spPr>
          <a:xfrm>
            <a:off x="4384808" y="7307077"/>
            <a:ext cx="1215086" cy="547841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ゴミの増大</a:t>
            </a:r>
          </a:p>
        </p:txBody>
      </p:sp>
      <p:sp>
        <p:nvSpPr>
          <p:cNvPr id="24" name="四角形: メモ 23">
            <a:extLst>
              <a:ext uri="{FF2B5EF4-FFF2-40B4-BE49-F238E27FC236}">
                <a16:creationId xmlns:a16="http://schemas.microsoft.com/office/drawing/2014/main" id="{36EE0923-43DA-031A-1083-1A5E3AAF0B1C}"/>
              </a:ext>
            </a:extLst>
          </p:cNvPr>
          <p:cNvSpPr/>
          <p:nvPr/>
        </p:nvSpPr>
        <p:spPr>
          <a:xfrm>
            <a:off x="4305405" y="7986291"/>
            <a:ext cx="1835951" cy="547841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職場での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資料のための紙</a:t>
            </a:r>
          </a:p>
        </p:txBody>
      </p:sp>
      <p:sp>
        <p:nvSpPr>
          <p:cNvPr id="25" name="四角形: メモ 24">
            <a:extLst>
              <a:ext uri="{FF2B5EF4-FFF2-40B4-BE49-F238E27FC236}">
                <a16:creationId xmlns:a16="http://schemas.microsoft.com/office/drawing/2014/main" id="{3B2C134B-4698-7801-4031-38BEE4895AE5}"/>
              </a:ext>
            </a:extLst>
          </p:cNvPr>
          <p:cNvSpPr/>
          <p:nvPr/>
        </p:nvSpPr>
        <p:spPr>
          <a:xfrm>
            <a:off x="6907410" y="3861008"/>
            <a:ext cx="1206956" cy="1036905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人の移動の為の手段として自動車が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増えた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四角形: メモ 25">
            <a:extLst>
              <a:ext uri="{FF2B5EF4-FFF2-40B4-BE49-F238E27FC236}">
                <a16:creationId xmlns:a16="http://schemas.microsoft.com/office/drawing/2014/main" id="{D1E04607-8865-D445-F67E-9FF0F9E0F7E7}"/>
              </a:ext>
            </a:extLst>
          </p:cNvPr>
          <p:cNvSpPr/>
          <p:nvPr/>
        </p:nvSpPr>
        <p:spPr>
          <a:xfrm>
            <a:off x="8235563" y="3861008"/>
            <a:ext cx="1515160" cy="783214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肉食需要の高まりによる家畜増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 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＆メタン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四角形: メモ 26">
            <a:extLst>
              <a:ext uri="{FF2B5EF4-FFF2-40B4-BE49-F238E27FC236}">
                <a16:creationId xmlns:a16="http://schemas.microsoft.com/office/drawing/2014/main" id="{9851369E-E517-609E-176B-570F80032872}"/>
              </a:ext>
            </a:extLst>
          </p:cNvPr>
          <p:cNvSpPr/>
          <p:nvPr/>
        </p:nvSpPr>
        <p:spPr>
          <a:xfrm>
            <a:off x="5599894" y="5079650"/>
            <a:ext cx="1217943" cy="79997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リモート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WK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時の光熱費など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四角形: メモ 27">
            <a:extLst>
              <a:ext uri="{FF2B5EF4-FFF2-40B4-BE49-F238E27FC236}">
                <a16:creationId xmlns:a16="http://schemas.microsoft.com/office/drawing/2014/main" id="{003A726F-6EBE-696F-3563-FBCC326CA4CE}"/>
              </a:ext>
            </a:extLst>
          </p:cNvPr>
          <p:cNvSpPr/>
          <p:nvPr/>
        </p:nvSpPr>
        <p:spPr>
          <a:xfrm>
            <a:off x="6938043" y="5079650"/>
            <a:ext cx="1217943" cy="79997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運送業界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自動車業界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8247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4636663-F989-DF24-BA7F-4C513954F40C}"/>
              </a:ext>
            </a:extLst>
          </p:cNvPr>
          <p:cNvSpPr/>
          <p:nvPr/>
        </p:nvSpPr>
        <p:spPr>
          <a:xfrm>
            <a:off x="0" y="0"/>
            <a:ext cx="12801600" cy="49427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第１回松戸市環境未来会議　　討議②　「</a:t>
            </a:r>
            <a:r>
              <a:rPr lang="ja-JP" altLang="en-US" sz="1800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私たちの暮らしで温暖化を引き起こす大きな要因はなにか？ </a:t>
            </a:r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　　　　　 </a:t>
            </a:r>
            <a:r>
              <a:rPr kumimoji="1" lang="en-US" altLang="ja-JP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R5.10.16</a:t>
            </a:r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sun) </a:t>
            </a:r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8CF8D5-71C2-BC3D-7957-A503B61551C0}"/>
              </a:ext>
            </a:extLst>
          </p:cNvPr>
          <p:cNvSpPr/>
          <p:nvPr/>
        </p:nvSpPr>
        <p:spPr>
          <a:xfrm>
            <a:off x="9674435" y="0"/>
            <a:ext cx="1217041" cy="4942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５班</a:t>
            </a:r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9DD96D76-0ACD-319F-0F3D-0CCB894E4BA2}"/>
              </a:ext>
            </a:extLst>
          </p:cNvPr>
          <p:cNvGrpSpPr/>
          <p:nvPr/>
        </p:nvGrpSpPr>
        <p:grpSpPr>
          <a:xfrm>
            <a:off x="10155966" y="771506"/>
            <a:ext cx="2096336" cy="1286156"/>
            <a:chOff x="1688901" y="594650"/>
            <a:chExt cx="1024153" cy="801601"/>
          </a:xfrm>
        </p:grpSpPr>
        <p:grpSp>
          <p:nvGrpSpPr>
            <p:cNvPr id="66" name="グループ化 65">
              <a:extLst>
                <a:ext uri="{FF2B5EF4-FFF2-40B4-BE49-F238E27FC236}">
                  <a16:creationId xmlns:a16="http://schemas.microsoft.com/office/drawing/2014/main" id="{96C75108-124B-1212-184C-924D818D3B15}"/>
                </a:ext>
              </a:extLst>
            </p:cNvPr>
            <p:cNvGrpSpPr/>
            <p:nvPr/>
          </p:nvGrpSpPr>
          <p:grpSpPr>
            <a:xfrm>
              <a:off x="1688901" y="734984"/>
              <a:ext cx="1024153" cy="661267"/>
              <a:chOff x="779197" y="2603262"/>
              <a:chExt cx="1046250" cy="568799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68" name="正方形/長方形 67">
                <a:extLst>
                  <a:ext uri="{FF2B5EF4-FFF2-40B4-BE49-F238E27FC236}">
                    <a16:creationId xmlns:a16="http://schemas.microsoft.com/office/drawing/2014/main" id="{3F2DB241-A46D-3747-C783-2203986386D9}"/>
                  </a:ext>
                </a:extLst>
              </p:cNvPr>
              <p:cNvSpPr/>
              <p:nvPr/>
            </p:nvSpPr>
            <p:spPr>
              <a:xfrm>
                <a:off x="779197" y="2603262"/>
                <a:ext cx="1046250" cy="568799"/>
              </a:xfrm>
              <a:prstGeom prst="rect">
                <a:avLst/>
              </a:prstGeom>
              <a:noFill/>
              <a:ln w="19050">
                <a:solidFill>
                  <a:schemeClr val="tx2">
                    <a:lumMod val="60000"/>
                    <a:lumOff val="4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69" name="四角形: メモ 68">
                <a:extLst>
                  <a:ext uri="{FF2B5EF4-FFF2-40B4-BE49-F238E27FC236}">
                    <a16:creationId xmlns:a16="http://schemas.microsoft.com/office/drawing/2014/main" id="{722E7E33-9832-A383-8D59-65D8B8DACBBF}"/>
                  </a:ext>
                </a:extLst>
              </p:cNvPr>
              <p:cNvSpPr/>
              <p:nvPr/>
            </p:nvSpPr>
            <p:spPr>
              <a:xfrm>
                <a:off x="991581" y="2810559"/>
                <a:ext cx="642553" cy="274363"/>
              </a:xfrm>
              <a:prstGeom prst="foldedCorner">
                <a:avLst/>
              </a:prstGeom>
              <a:solidFill>
                <a:srgbClr val="F6E1DE"/>
              </a:solidFill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森林伐採</a:t>
                </a:r>
              </a:p>
            </p:txBody>
          </p:sp>
        </p:grpSp>
        <p:sp>
          <p:nvSpPr>
            <p:cNvPr id="67" name="フローチャート: 代替処理 66">
              <a:extLst>
                <a:ext uri="{FF2B5EF4-FFF2-40B4-BE49-F238E27FC236}">
                  <a16:creationId xmlns:a16="http://schemas.microsoft.com/office/drawing/2014/main" id="{B67E6CDF-EB6B-C428-F8FC-B50944C21CDA}"/>
                </a:ext>
              </a:extLst>
            </p:cNvPr>
            <p:cNvSpPr/>
            <p:nvPr/>
          </p:nvSpPr>
          <p:spPr>
            <a:xfrm>
              <a:off x="1858553" y="594650"/>
              <a:ext cx="668328" cy="254212"/>
            </a:xfrm>
            <a:prstGeom prst="flowChartAlternateProcess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  <a:effectLst>
              <a:outerShdw blurRad="50800" dist="38100" dir="2700000" sx="103000" sy="103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その他</a:t>
              </a:r>
            </a:p>
          </p:txBody>
        </p:sp>
      </p:grp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66BFEF13-8C0C-EA0F-ED68-DB1454B66746}"/>
              </a:ext>
            </a:extLst>
          </p:cNvPr>
          <p:cNvGrpSpPr/>
          <p:nvPr/>
        </p:nvGrpSpPr>
        <p:grpSpPr>
          <a:xfrm>
            <a:off x="2158337" y="646560"/>
            <a:ext cx="6907220" cy="2326566"/>
            <a:chOff x="4706003" y="323155"/>
            <a:chExt cx="5530638" cy="2326566"/>
          </a:xfrm>
        </p:grpSpPr>
        <p:grpSp>
          <p:nvGrpSpPr>
            <p:cNvPr id="85" name="グループ化 84">
              <a:extLst>
                <a:ext uri="{FF2B5EF4-FFF2-40B4-BE49-F238E27FC236}">
                  <a16:creationId xmlns:a16="http://schemas.microsoft.com/office/drawing/2014/main" id="{58FD7E17-0F37-469E-C0D4-618AF4A72B66}"/>
                </a:ext>
              </a:extLst>
            </p:cNvPr>
            <p:cNvGrpSpPr/>
            <p:nvPr/>
          </p:nvGrpSpPr>
          <p:grpSpPr>
            <a:xfrm>
              <a:off x="4706003" y="323155"/>
              <a:ext cx="5530638" cy="2326566"/>
              <a:chOff x="1261168" y="479433"/>
              <a:chExt cx="5530638" cy="2326566"/>
            </a:xfrm>
          </p:grpSpPr>
          <p:grpSp>
            <p:nvGrpSpPr>
              <p:cNvPr id="2" name="グループ化 1">
                <a:extLst>
                  <a:ext uri="{FF2B5EF4-FFF2-40B4-BE49-F238E27FC236}">
                    <a16:creationId xmlns:a16="http://schemas.microsoft.com/office/drawing/2014/main" id="{DFA98E9D-82A2-36B2-B381-34722D24002E}"/>
                  </a:ext>
                </a:extLst>
              </p:cNvPr>
              <p:cNvGrpSpPr/>
              <p:nvPr/>
            </p:nvGrpSpPr>
            <p:grpSpPr>
              <a:xfrm>
                <a:off x="1261168" y="479433"/>
                <a:ext cx="5530638" cy="2326566"/>
                <a:chOff x="1451323" y="3772529"/>
                <a:chExt cx="5530638" cy="2011669"/>
              </a:xfrm>
            </p:grpSpPr>
            <p:grpSp>
              <p:nvGrpSpPr>
                <p:cNvPr id="3" name="グループ化 2">
                  <a:extLst>
                    <a:ext uri="{FF2B5EF4-FFF2-40B4-BE49-F238E27FC236}">
                      <a16:creationId xmlns:a16="http://schemas.microsoft.com/office/drawing/2014/main" id="{0B4C2267-CBB9-B70E-0F34-8A1212643534}"/>
                    </a:ext>
                  </a:extLst>
                </p:cNvPr>
                <p:cNvGrpSpPr/>
                <p:nvPr/>
              </p:nvGrpSpPr>
              <p:grpSpPr>
                <a:xfrm>
                  <a:off x="1451323" y="3772529"/>
                  <a:ext cx="5530638" cy="2011669"/>
                  <a:chOff x="714736" y="821093"/>
                  <a:chExt cx="3499936" cy="1598628"/>
                </a:xfrm>
              </p:grpSpPr>
              <p:grpSp>
                <p:nvGrpSpPr>
                  <p:cNvPr id="12" name="グループ化 11">
                    <a:extLst>
                      <a:ext uri="{FF2B5EF4-FFF2-40B4-BE49-F238E27FC236}">
                        <a16:creationId xmlns:a16="http://schemas.microsoft.com/office/drawing/2014/main" id="{53E02E43-5581-1758-E46F-D909FDAE4F05}"/>
                      </a:ext>
                    </a:extLst>
                  </p:cNvPr>
                  <p:cNvGrpSpPr/>
                  <p:nvPr/>
                </p:nvGrpSpPr>
                <p:grpSpPr>
                  <a:xfrm>
                    <a:off x="714736" y="966228"/>
                    <a:ext cx="3499936" cy="1453493"/>
                    <a:chOff x="761636" y="2580014"/>
                    <a:chExt cx="3890765" cy="1628768"/>
                  </a:xfrm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grpSpPr>
                <p:sp>
                  <p:nvSpPr>
                    <p:cNvPr id="17" name="正方形/長方形 16">
                      <a:extLst>
                        <a:ext uri="{FF2B5EF4-FFF2-40B4-BE49-F238E27FC236}">
                          <a16:creationId xmlns:a16="http://schemas.microsoft.com/office/drawing/2014/main" id="{D8B610F8-2854-A980-FD6B-E3D0843C32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1636" y="2580014"/>
                      <a:ext cx="3890765" cy="1628768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18" name="四角形: メモ 17">
                      <a:extLst>
                        <a:ext uri="{FF2B5EF4-FFF2-40B4-BE49-F238E27FC236}">
                          <a16:creationId xmlns:a16="http://schemas.microsoft.com/office/drawing/2014/main" id="{E0C77D9E-BDFF-679F-EA39-70EE789A3B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1837" y="2898676"/>
                      <a:ext cx="704304" cy="421826"/>
                    </a:xfrm>
                    <a:prstGeom prst="foldedCorner">
                      <a:avLst/>
                    </a:prstGeom>
                    <a:solidFill>
                      <a:srgbClr val="F6E1DE"/>
                    </a:solidFill>
                    <a:ln w="19050"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生ゴミの焼却</a:t>
                      </a:r>
                    </a:p>
                  </p:txBody>
                </p:sp>
                <p:sp>
                  <p:nvSpPr>
                    <p:cNvPr id="30" name="四角形: メモ 29">
                      <a:extLst>
                        <a:ext uri="{FF2B5EF4-FFF2-40B4-BE49-F238E27FC236}">
                          <a16:creationId xmlns:a16="http://schemas.microsoft.com/office/drawing/2014/main" id="{1502C04D-BA5B-3F56-2524-5EE59660280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50747" y="3657703"/>
                      <a:ext cx="974358" cy="421826"/>
                    </a:xfrm>
                    <a:prstGeom prst="foldedCorner">
                      <a:avLst/>
                    </a:prstGeom>
                    <a:solidFill>
                      <a:srgbClr val="F6E1DE"/>
                    </a:solidFill>
                    <a:ln w="19050"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企業がゴミ減量化に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努めていない</a:t>
                      </a:r>
                    </a:p>
                  </p:txBody>
                </p:sp>
                <p:sp>
                  <p:nvSpPr>
                    <p:cNvPr id="76" name="四角形: メモ 75">
                      <a:extLst>
                        <a:ext uri="{FF2B5EF4-FFF2-40B4-BE49-F238E27FC236}">
                          <a16:creationId xmlns:a16="http://schemas.microsoft.com/office/drawing/2014/main" id="{A8D95BAA-F999-35F3-F779-FEC4E8C6BE2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48760" y="3652295"/>
                      <a:ext cx="811012" cy="421826"/>
                    </a:xfrm>
                    <a:prstGeom prst="foldedCorner">
                      <a:avLst/>
                    </a:prstGeom>
                    <a:solidFill>
                      <a:srgbClr val="F6E1DE"/>
                    </a:solidFill>
                    <a:ln w="19050"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食糧廃棄</a:t>
                      </a:r>
                    </a:p>
                  </p:txBody>
                </p:sp>
              </p:grpSp>
              <p:sp>
                <p:nvSpPr>
                  <p:cNvPr id="13" name="フローチャート: 代替処理 12">
                    <a:extLst>
                      <a:ext uri="{FF2B5EF4-FFF2-40B4-BE49-F238E27FC236}">
                        <a16:creationId xmlns:a16="http://schemas.microsoft.com/office/drawing/2014/main" id="{8F410B31-C951-0209-2E11-7E26C1DDE053}"/>
                      </a:ext>
                    </a:extLst>
                  </p:cNvPr>
                  <p:cNvSpPr/>
                  <p:nvPr/>
                </p:nvSpPr>
                <p:spPr>
                  <a:xfrm>
                    <a:off x="2037493" y="821093"/>
                    <a:ext cx="865707" cy="272099"/>
                  </a:xfrm>
                  <a:prstGeom prst="flowChartAlternateProcess">
                    <a:avLst/>
                  </a:prstGeom>
                  <a:solidFill>
                    <a:schemeClr val="bg1"/>
                  </a:solidFill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  <a:effectLst>
                    <a:outerShdw blurRad="50800" dist="38100" dir="2700000" sx="103000" sy="103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廃棄物</a:t>
                    </a:r>
                  </a:p>
                </p:txBody>
              </p:sp>
            </p:grpSp>
            <p:sp>
              <p:nvSpPr>
                <p:cNvPr id="8" name="四角形: メモ 7">
                  <a:extLst>
                    <a:ext uri="{FF2B5EF4-FFF2-40B4-BE49-F238E27FC236}">
                      <a16:creationId xmlns:a16="http://schemas.microsoft.com/office/drawing/2014/main" id="{FEDD2B77-207A-EBFA-1376-4EC42AF6320E}"/>
                    </a:ext>
                  </a:extLst>
                </p:cNvPr>
                <p:cNvSpPr/>
                <p:nvPr/>
              </p:nvSpPr>
              <p:spPr>
                <a:xfrm>
                  <a:off x="2640180" y="4316443"/>
                  <a:ext cx="1470492" cy="651332"/>
                </a:xfrm>
                <a:prstGeom prst="foldedCorner">
                  <a:avLst/>
                </a:prstGeom>
                <a:solidFill>
                  <a:srgbClr val="F6E1DE"/>
                </a:solidFill>
                <a:ln w="19050">
                  <a:solidFill>
                    <a:schemeClr val="bg2">
                      <a:lumMod val="7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プラスチック製品の</a:t>
                  </a:r>
                  <a:endParaRPr kumimoji="1" lang="en-US" altLang="ja-JP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大量利用</a:t>
                  </a:r>
                  <a:endParaRPr kumimoji="1" lang="en-US" altLang="ja-JP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ペットボトル→他に代用</a:t>
                  </a:r>
                  <a:endParaRPr kumimoji="1" lang="en-US" altLang="ja-JP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11" name="四角形: メモ 10">
                  <a:extLst>
                    <a:ext uri="{FF2B5EF4-FFF2-40B4-BE49-F238E27FC236}">
                      <a16:creationId xmlns:a16="http://schemas.microsoft.com/office/drawing/2014/main" id="{C38CDF4D-6755-0D2F-9F7D-180385FD69D9}"/>
                    </a:ext>
                  </a:extLst>
                </p:cNvPr>
                <p:cNvSpPr/>
                <p:nvPr/>
              </p:nvSpPr>
              <p:spPr>
                <a:xfrm>
                  <a:off x="4230617" y="4306565"/>
                  <a:ext cx="1238696" cy="654866"/>
                </a:xfrm>
                <a:prstGeom prst="foldedCorner">
                  <a:avLst/>
                </a:prstGeom>
                <a:solidFill>
                  <a:srgbClr val="F6E1DE"/>
                </a:solidFill>
                <a:ln w="19050">
                  <a:solidFill>
                    <a:schemeClr val="bg2">
                      <a:lumMod val="7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百均とかプチプラで</a:t>
                  </a:r>
                  <a:endParaRPr kumimoji="1" lang="en-US" altLang="ja-JP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とりあえず</a:t>
                  </a:r>
                  <a:endParaRPr kumimoji="1" lang="en-US" altLang="ja-JP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大量に買う</a:t>
                  </a:r>
                </a:p>
              </p:txBody>
            </p:sp>
          </p:grpSp>
          <p:sp>
            <p:nvSpPr>
              <p:cNvPr id="84" name="四角形: メモ 83">
                <a:extLst>
                  <a:ext uri="{FF2B5EF4-FFF2-40B4-BE49-F238E27FC236}">
                    <a16:creationId xmlns:a16="http://schemas.microsoft.com/office/drawing/2014/main" id="{F708FCCA-AB0D-6DFD-7E0A-E11494A7F13D}"/>
                  </a:ext>
                </a:extLst>
              </p:cNvPr>
              <p:cNvSpPr/>
              <p:nvPr/>
            </p:nvSpPr>
            <p:spPr>
              <a:xfrm>
                <a:off x="5389798" y="1092756"/>
                <a:ext cx="1312849" cy="547841"/>
              </a:xfrm>
              <a:prstGeom prst="foldedCorner">
                <a:avLst/>
              </a:prstGeom>
              <a:solidFill>
                <a:srgbClr val="F6E1DE"/>
              </a:solidFill>
              <a:ln w="19050">
                <a:solidFill>
                  <a:schemeClr val="bg2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スーパー、飲食店、</a:t>
                </a:r>
                <a:endPara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家庭ゴミのフードロス</a:t>
                </a:r>
                <a:endPara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86" name="四角形: メモ 85">
              <a:extLst>
                <a:ext uri="{FF2B5EF4-FFF2-40B4-BE49-F238E27FC236}">
                  <a16:creationId xmlns:a16="http://schemas.microsoft.com/office/drawing/2014/main" id="{6D065DF5-BC21-FA08-0A30-BD29666C97C3}"/>
                </a:ext>
              </a:extLst>
            </p:cNvPr>
            <p:cNvSpPr/>
            <p:nvPr/>
          </p:nvSpPr>
          <p:spPr>
            <a:xfrm>
              <a:off x="5882498" y="1926989"/>
              <a:ext cx="1092396" cy="547841"/>
            </a:xfrm>
            <a:prstGeom prst="foldedCorner">
              <a:avLst/>
            </a:prstGeom>
            <a:solidFill>
              <a:srgbClr val="F6E1DE"/>
            </a:solidFill>
            <a:ln w="19050">
              <a:solidFill>
                <a:schemeClr val="bg2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廃棄物の増加</a:t>
              </a:r>
            </a:p>
          </p:txBody>
        </p:sp>
      </p:grp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F4C5635D-B385-95A2-0D0B-A00633131B1E}"/>
              </a:ext>
            </a:extLst>
          </p:cNvPr>
          <p:cNvGrpSpPr/>
          <p:nvPr/>
        </p:nvGrpSpPr>
        <p:grpSpPr>
          <a:xfrm>
            <a:off x="9259334" y="3024915"/>
            <a:ext cx="3369847" cy="2396229"/>
            <a:chOff x="2417017" y="3694665"/>
            <a:chExt cx="3369847" cy="2071902"/>
          </a:xfrm>
        </p:grpSpPr>
        <p:grpSp>
          <p:nvGrpSpPr>
            <p:cNvPr id="89" name="グループ化 88">
              <a:extLst>
                <a:ext uri="{FF2B5EF4-FFF2-40B4-BE49-F238E27FC236}">
                  <a16:creationId xmlns:a16="http://schemas.microsoft.com/office/drawing/2014/main" id="{4F84761B-994C-C01F-B045-BE458A03056B}"/>
                </a:ext>
              </a:extLst>
            </p:cNvPr>
            <p:cNvGrpSpPr/>
            <p:nvPr/>
          </p:nvGrpSpPr>
          <p:grpSpPr>
            <a:xfrm>
              <a:off x="2417017" y="3694665"/>
              <a:ext cx="3369847" cy="1900021"/>
              <a:chOff x="1325853" y="759217"/>
              <a:chExt cx="2132529" cy="1509904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EF26BDE2-5E10-94AE-D5D1-E377B098CD8B}"/>
                  </a:ext>
                </a:extLst>
              </p:cNvPr>
              <p:cNvGrpSpPr/>
              <p:nvPr/>
            </p:nvGrpSpPr>
            <p:grpSpPr>
              <a:xfrm>
                <a:off x="1325853" y="907088"/>
                <a:ext cx="2132529" cy="1362033"/>
                <a:chOff x="1440996" y="2513744"/>
                <a:chExt cx="2370663" cy="1526279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95" name="正方形/長方形 94">
                  <a:extLst>
                    <a:ext uri="{FF2B5EF4-FFF2-40B4-BE49-F238E27FC236}">
                      <a16:creationId xmlns:a16="http://schemas.microsoft.com/office/drawing/2014/main" id="{72826251-675A-3F87-18AF-55989EF6E4C8}"/>
                    </a:ext>
                  </a:extLst>
                </p:cNvPr>
                <p:cNvSpPr/>
                <p:nvPr/>
              </p:nvSpPr>
              <p:spPr>
                <a:xfrm>
                  <a:off x="1440996" y="2513744"/>
                  <a:ext cx="2370663" cy="1526279"/>
                </a:xfrm>
                <a:prstGeom prst="rect">
                  <a:avLst/>
                </a:prstGeom>
                <a:noFill/>
                <a:ln w="19050">
                  <a:solidFill>
                    <a:schemeClr val="tx2">
                      <a:lumMod val="60000"/>
                      <a:lumOff val="40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6" name="四角形: メモ 95">
                  <a:extLst>
                    <a:ext uri="{FF2B5EF4-FFF2-40B4-BE49-F238E27FC236}">
                      <a16:creationId xmlns:a16="http://schemas.microsoft.com/office/drawing/2014/main" id="{702C68AB-9F96-3E7A-56C5-94462AD6D97A}"/>
                    </a:ext>
                  </a:extLst>
                </p:cNvPr>
                <p:cNvSpPr/>
                <p:nvPr/>
              </p:nvSpPr>
              <p:spPr>
                <a:xfrm>
                  <a:off x="1596512" y="2800065"/>
                  <a:ext cx="578757" cy="421826"/>
                </a:xfrm>
                <a:prstGeom prst="foldedCorner">
                  <a:avLst/>
                </a:prstGeom>
                <a:solidFill>
                  <a:srgbClr val="F6E1DE"/>
                </a:solidFill>
                <a:ln w="19050"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トラック</a:t>
                  </a:r>
                  <a:endParaRPr kumimoji="1" lang="en-US" altLang="ja-JP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輸送</a:t>
                  </a:r>
                </a:p>
              </p:txBody>
            </p:sp>
            <p:sp>
              <p:nvSpPr>
                <p:cNvPr id="97" name="四角形: メモ 96">
                  <a:extLst>
                    <a:ext uri="{FF2B5EF4-FFF2-40B4-BE49-F238E27FC236}">
                      <a16:creationId xmlns:a16="http://schemas.microsoft.com/office/drawing/2014/main" id="{39544109-6FBF-A01D-8010-8079860EB164}"/>
                    </a:ext>
                  </a:extLst>
                </p:cNvPr>
                <p:cNvSpPr/>
                <p:nvPr/>
              </p:nvSpPr>
              <p:spPr>
                <a:xfrm>
                  <a:off x="3150042" y="3195080"/>
                  <a:ext cx="570000" cy="421826"/>
                </a:xfrm>
                <a:prstGeom prst="foldedCorner">
                  <a:avLst/>
                </a:prstGeom>
                <a:solidFill>
                  <a:srgbClr val="F6E1DE"/>
                </a:solidFill>
                <a:ln w="19050"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多様性</a:t>
                  </a:r>
                </a:p>
              </p:txBody>
            </p:sp>
            <p:sp>
              <p:nvSpPr>
                <p:cNvPr id="98" name="四角形: メモ 97">
                  <a:extLst>
                    <a:ext uri="{FF2B5EF4-FFF2-40B4-BE49-F238E27FC236}">
                      <a16:creationId xmlns:a16="http://schemas.microsoft.com/office/drawing/2014/main" id="{E2204019-3881-36C0-36D0-59DDC4255C03}"/>
                    </a:ext>
                  </a:extLst>
                </p:cNvPr>
                <p:cNvSpPr/>
                <p:nvPr/>
              </p:nvSpPr>
              <p:spPr>
                <a:xfrm>
                  <a:off x="2273965" y="3357484"/>
                  <a:ext cx="782113" cy="421826"/>
                </a:xfrm>
                <a:prstGeom prst="foldedCorner">
                  <a:avLst/>
                </a:prstGeom>
                <a:solidFill>
                  <a:srgbClr val="F6E1DE"/>
                </a:solidFill>
                <a:ln w="19050"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長距離移動</a:t>
                  </a:r>
                </a:p>
              </p:txBody>
            </p:sp>
          </p:grpSp>
          <p:sp>
            <p:nvSpPr>
              <p:cNvPr id="94" name="フローチャート: 代替処理 93">
                <a:extLst>
                  <a:ext uri="{FF2B5EF4-FFF2-40B4-BE49-F238E27FC236}">
                    <a16:creationId xmlns:a16="http://schemas.microsoft.com/office/drawing/2014/main" id="{5781DA62-B459-6CC4-2230-48695CFEC8DB}"/>
                  </a:ext>
                </a:extLst>
              </p:cNvPr>
              <p:cNvSpPr/>
              <p:nvPr/>
            </p:nvSpPr>
            <p:spPr>
              <a:xfrm>
                <a:off x="1937095" y="759217"/>
                <a:ext cx="865707" cy="272099"/>
              </a:xfrm>
              <a:prstGeom prst="flowChartAlternateProcess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  <a:effectLst>
                <a:outerShdw blurRad="50800" dist="38100" dir="2700000" sx="103000" sy="103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輸送手段</a:t>
                </a:r>
              </a:p>
            </p:txBody>
          </p:sp>
        </p:grpSp>
        <p:sp>
          <p:nvSpPr>
            <p:cNvPr id="90" name="四角形: メモ 89">
              <a:extLst>
                <a:ext uri="{FF2B5EF4-FFF2-40B4-BE49-F238E27FC236}">
                  <a16:creationId xmlns:a16="http://schemas.microsoft.com/office/drawing/2014/main" id="{39DF64F5-A247-AA2E-0B11-71E91A09F02E}"/>
                </a:ext>
              </a:extLst>
            </p:cNvPr>
            <p:cNvSpPr/>
            <p:nvPr/>
          </p:nvSpPr>
          <p:spPr>
            <a:xfrm>
              <a:off x="3580274" y="4188355"/>
              <a:ext cx="1217943" cy="457370"/>
            </a:xfrm>
            <a:prstGeom prst="foldedCorner">
              <a:avLst/>
            </a:prstGeom>
            <a:solidFill>
              <a:srgbClr val="F6E1DE"/>
            </a:solidFill>
            <a:ln w="19050">
              <a:solidFill>
                <a:schemeClr val="bg2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海運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コンテナ船）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1" name="四角形: メモ 90">
              <a:extLst>
                <a:ext uri="{FF2B5EF4-FFF2-40B4-BE49-F238E27FC236}">
                  <a16:creationId xmlns:a16="http://schemas.microsoft.com/office/drawing/2014/main" id="{4B8747AE-0CF6-35D0-CC9F-8F0D040A319E}"/>
                </a:ext>
              </a:extLst>
            </p:cNvPr>
            <p:cNvSpPr/>
            <p:nvPr/>
          </p:nvSpPr>
          <p:spPr>
            <a:xfrm>
              <a:off x="4526089" y="5390073"/>
              <a:ext cx="1001139" cy="376494"/>
            </a:xfrm>
            <a:prstGeom prst="foldedCorner">
              <a:avLst/>
            </a:prstGeom>
            <a:solidFill>
              <a:srgbClr val="F6E1DE"/>
            </a:solidFill>
            <a:ln w="19050">
              <a:solidFill>
                <a:schemeClr val="bg2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排ガス</a:t>
              </a:r>
            </a:p>
          </p:txBody>
        </p:sp>
        <p:sp>
          <p:nvSpPr>
            <p:cNvPr id="92" name="四角形: メモ 91">
              <a:extLst>
                <a:ext uri="{FF2B5EF4-FFF2-40B4-BE49-F238E27FC236}">
                  <a16:creationId xmlns:a16="http://schemas.microsoft.com/office/drawing/2014/main" id="{EACCAF0D-249C-E007-667F-AF3C49D63AB5}"/>
                </a:ext>
              </a:extLst>
            </p:cNvPr>
            <p:cNvSpPr/>
            <p:nvPr/>
          </p:nvSpPr>
          <p:spPr>
            <a:xfrm>
              <a:off x="2650528" y="4818635"/>
              <a:ext cx="810242" cy="473692"/>
            </a:xfrm>
            <a:prstGeom prst="foldedCorner">
              <a:avLst/>
            </a:prstGeom>
            <a:solidFill>
              <a:srgbClr val="F6E1DE"/>
            </a:solidFill>
            <a:ln w="19050">
              <a:solidFill>
                <a:schemeClr val="bg2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航空機</a:t>
              </a:r>
            </a:p>
          </p:txBody>
        </p:sp>
      </p:grpSp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id="{52D2CA24-2691-0B01-0EAB-3388C6487226}"/>
              </a:ext>
            </a:extLst>
          </p:cNvPr>
          <p:cNvGrpSpPr/>
          <p:nvPr/>
        </p:nvGrpSpPr>
        <p:grpSpPr>
          <a:xfrm>
            <a:off x="9296247" y="6166765"/>
            <a:ext cx="3225959" cy="2384614"/>
            <a:chOff x="2435802" y="3695955"/>
            <a:chExt cx="3225959" cy="2061861"/>
          </a:xfrm>
        </p:grpSpPr>
        <p:grpSp>
          <p:nvGrpSpPr>
            <p:cNvPr id="102" name="グループ化 101">
              <a:extLst>
                <a:ext uri="{FF2B5EF4-FFF2-40B4-BE49-F238E27FC236}">
                  <a16:creationId xmlns:a16="http://schemas.microsoft.com/office/drawing/2014/main" id="{6EED3E75-6A51-66CB-59C7-F57E3E4E87E3}"/>
                </a:ext>
              </a:extLst>
            </p:cNvPr>
            <p:cNvGrpSpPr/>
            <p:nvPr/>
          </p:nvGrpSpPr>
          <p:grpSpPr>
            <a:xfrm>
              <a:off x="2435802" y="3695955"/>
              <a:ext cx="3225959" cy="2061861"/>
              <a:chOff x="1337741" y="760242"/>
              <a:chExt cx="2041473" cy="1638514"/>
            </a:xfrm>
          </p:grpSpPr>
          <p:grpSp>
            <p:nvGrpSpPr>
              <p:cNvPr id="106" name="グループ化 105">
                <a:extLst>
                  <a:ext uri="{FF2B5EF4-FFF2-40B4-BE49-F238E27FC236}">
                    <a16:creationId xmlns:a16="http://schemas.microsoft.com/office/drawing/2014/main" id="{85FE63DE-B08D-63DF-53E2-B3DD138EC3E8}"/>
                  </a:ext>
                </a:extLst>
              </p:cNvPr>
              <p:cNvGrpSpPr/>
              <p:nvPr/>
            </p:nvGrpSpPr>
            <p:grpSpPr>
              <a:xfrm>
                <a:off x="1337741" y="885238"/>
                <a:ext cx="2041473" cy="1513518"/>
                <a:chOff x="1454212" y="2489259"/>
                <a:chExt cx="2269439" cy="1696031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08" name="正方形/長方形 107">
                  <a:extLst>
                    <a:ext uri="{FF2B5EF4-FFF2-40B4-BE49-F238E27FC236}">
                      <a16:creationId xmlns:a16="http://schemas.microsoft.com/office/drawing/2014/main" id="{CDDAAC06-9197-A477-D353-BB28978D42B2}"/>
                    </a:ext>
                  </a:extLst>
                </p:cNvPr>
                <p:cNvSpPr/>
                <p:nvPr/>
              </p:nvSpPr>
              <p:spPr>
                <a:xfrm>
                  <a:off x="1454212" y="2489259"/>
                  <a:ext cx="2269439" cy="1696031"/>
                </a:xfrm>
                <a:prstGeom prst="rect">
                  <a:avLst/>
                </a:prstGeom>
                <a:noFill/>
                <a:ln w="19050">
                  <a:solidFill>
                    <a:schemeClr val="tx2">
                      <a:lumMod val="60000"/>
                      <a:lumOff val="40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9" name="四角形: メモ 108">
                  <a:extLst>
                    <a:ext uri="{FF2B5EF4-FFF2-40B4-BE49-F238E27FC236}">
                      <a16:creationId xmlns:a16="http://schemas.microsoft.com/office/drawing/2014/main" id="{ABD2242C-BB49-9EAF-E069-DE8270BF0621}"/>
                    </a:ext>
                  </a:extLst>
                </p:cNvPr>
                <p:cNvSpPr/>
                <p:nvPr/>
              </p:nvSpPr>
              <p:spPr>
                <a:xfrm>
                  <a:off x="2295805" y="2896593"/>
                  <a:ext cx="683628" cy="421826"/>
                </a:xfrm>
                <a:prstGeom prst="foldedCorner">
                  <a:avLst/>
                </a:prstGeom>
                <a:solidFill>
                  <a:srgbClr val="F6E1DE"/>
                </a:solidFill>
                <a:ln w="19050"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自動車</a:t>
                  </a:r>
                </a:p>
              </p:txBody>
            </p:sp>
            <p:sp>
              <p:nvSpPr>
                <p:cNvPr id="110" name="四角形: メモ 109">
                  <a:extLst>
                    <a:ext uri="{FF2B5EF4-FFF2-40B4-BE49-F238E27FC236}">
                      <a16:creationId xmlns:a16="http://schemas.microsoft.com/office/drawing/2014/main" id="{BEFB2695-97DE-800B-DA6A-77FA0A807161}"/>
                    </a:ext>
                  </a:extLst>
                </p:cNvPr>
                <p:cNvSpPr/>
                <p:nvPr/>
              </p:nvSpPr>
              <p:spPr>
                <a:xfrm>
                  <a:off x="1709238" y="3441037"/>
                  <a:ext cx="683628" cy="421826"/>
                </a:xfrm>
                <a:prstGeom prst="foldedCorner">
                  <a:avLst/>
                </a:prstGeom>
                <a:solidFill>
                  <a:srgbClr val="F6E1DE"/>
                </a:solidFill>
                <a:ln w="19050"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自家用車</a:t>
                  </a:r>
                </a:p>
              </p:txBody>
            </p:sp>
          </p:grpSp>
          <p:sp>
            <p:nvSpPr>
              <p:cNvPr id="107" name="フローチャート: 代替処理 106">
                <a:extLst>
                  <a:ext uri="{FF2B5EF4-FFF2-40B4-BE49-F238E27FC236}">
                    <a16:creationId xmlns:a16="http://schemas.microsoft.com/office/drawing/2014/main" id="{18AFFB1A-ADDE-DD0B-EEE6-EB65158633DC}"/>
                  </a:ext>
                </a:extLst>
              </p:cNvPr>
              <p:cNvSpPr/>
              <p:nvPr/>
            </p:nvSpPr>
            <p:spPr>
              <a:xfrm>
                <a:off x="1969420" y="760242"/>
                <a:ext cx="865707" cy="272099"/>
              </a:xfrm>
              <a:prstGeom prst="flowChartAlternateProcess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  <a:effectLst>
                <a:outerShdw blurRad="50800" dist="38100" dir="2700000" sx="103000" sy="103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移動手段</a:t>
                </a:r>
              </a:p>
            </p:txBody>
          </p:sp>
        </p:grpSp>
        <p:sp>
          <p:nvSpPr>
            <p:cNvPr id="103" name="四角形: メモ 102">
              <a:extLst>
                <a:ext uri="{FF2B5EF4-FFF2-40B4-BE49-F238E27FC236}">
                  <a16:creationId xmlns:a16="http://schemas.microsoft.com/office/drawing/2014/main" id="{9792DE7F-38AF-510D-E5F2-A7CFD0FFCE62}"/>
                </a:ext>
              </a:extLst>
            </p:cNvPr>
            <p:cNvSpPr/>
            <p:nvPr/>
          </p:nvSpPr>
          <p:spPr>
            <a:xfrm>
              <a:off x="4096089" y="4936109"/>
              <a:ext cx="1368000" cy="457370"/>
            </a:xfrm>
            <a:prstGeom prst="foldedCorner">
              <a:avLst/>
            </a:prstGeom>
            <a:solidFill>
              <a:srgbClr val="F6E1DE"/>
            </a:solidFill>
            <a:ln w="19050">
              <a:solidFill>
                <a:schemeClr val="bg2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何でもどこでも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移動は車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942A3025-9B0E-BEF4-DBCC-F9D094FDDB8D}"/>
              </a:ext>
            </a:extLst>
          </p:cNvPr>
          <p:cNvGrpSpPr/>
          <p:nvPr/>
        </p:nvGrpSpPr>
        <p:grpSpPr>
          <a:xfrm>
            <a:off x="215925" y="3024915"/>
            <a:ext cx="2330278" cy="4697908"/>
            <a:chOff x="80832" y="5009033"/>
            <a:chExt cx="2330278" cy="4697908"/>
          </a:xfrm>
        </p:grpSpPr>
        <p:grpSp>
          <p:nvGrpSpPr>
            <p:cNvPr id="72" name="グループ化 71">
              <a:extLst>
                <a:ext uri="{FF2B5EF4-FFF2-40B4-BE49-F238E27FC236}">
                  <a16:creationId xmlns:a16="http://schemas.microsoft.com/office/drawing/2014/main" id="{16A2F593-1F72-616E-B800-4CDAA7028487}"/>
                </a:ext>
              </a:extLst>
            </p:cNvPr>
            <p:cNvGrpSpPr/>
            <p:nvPr/>
          </p:nvGrpSpPr>
          <p:grpSpPr>
            <a:xfrm>
              <a:off x="80832" y="5009033"/>
              <a:ext cx="2330278" cy="4697908"/>
              <a:chOff x="1061715" y="2564303"/>
              <a:chExt cx="2330278" cy="4062053"/>
            </a:xfrm>
          </p:grpSpPr>
          <p:grpSp>
            <p:nvGrpSpPr>
              <p:cNvPr id="73" name="グループ化 72">
                <a:extLst>
                  <a:ext uri="{FF2B5EF4-FFF2-40B4-BE49-F238E27FC236}">
                    <a16:creationId xmlns:a16="http://schemas.microsoft.com/office/drawing/2014/main" id="{6DDFCFEF-C263-DE41-C4F6-CA8005EE58DE}"/>
                  </a:ext>
                </a:extLst>
              </p:cNvPr>
              <p:cNvGrpSpPr/>
              <p:nvPr/>
            </p:nvGrpSpPr>
            <p:grpSpPr>
              <a:xfrm>
                <a:off x="1061715" y="2564303"/>
                <a:ext cx="2330278" cy="4062053"/>
                <a:chOff x="468181" y="-139057"/>
                <a:chExt cx="1474662" cy="3228022"/>
              </a:xfrm>
            </p:grpSpPr>
            <p:grpSp>
              <p:nvGrpSpPr>
                <p:cNvPr id="78" name="グループ化 77">
                  <a:extLst>
                    <a:ext uri="{FF2B5EF4-FFF2-40B4-BE49-F238E27FC236}">
                      <a16:creationId xmlns:a16="http://schemas.microsoft.com/office/drawing/2014/main" id="{CA481EF4-9AA7-D76B-E7A1-6254709520B5}"/>
                    </a:ext>
                  </a:extLst>
                </p:cNvPr>
                <p:cNvGrpSpPr/>
                <p:nvPr/>
              </p:nvGrpSpPr>
              <p:grpSpPr>
                <a:xfrm>
                  <a:off x="468181" y="43398"/>
                  <a:ext cx="1474662" cy="3045567"/>
                  <a:chOff x="351215" y="1543421"/>
                  <a:chExt cx="1639334" cy="3412829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80" name="正方形/長方形 79">
                    <a:extLst>
                      <a:ext uri="{FF2B5EF4-FFF2-40B4-BE49-F238E27FC236}">
                        <a16:creationId xmlns:a16="http://schemas.microsoft.com/office/drawing/2014/main" id="{5465D908-94E5-46E5-31D1-6573DFB30FFE}"/>
                      </a:ext>
                    </a:extLst>
                  </p:cNvPr>
                  <p:cNvSpPr/>
                  <p:nvPr/>
                </p:nvSpPr>
                <p:spPr>
                  <a:xfrm>
                    <a:off x="351215" y="1543421"/>
                    <a:ext cx="1639334" cy="3412829"/>
                  </a:xfrm>
                  <a:prstGeom prst="rect">
                    <a:avLst/>
                  </a:prstGeom>
                  <a:noFill/>
                  <a:ln w="19050">
                    <a:solidFill>
                      <a:schemeClr val="tx2">
                        <a:lumMod val="60000"/>
                        <a:lumOff val="40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14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endParaRPr>
                  </a:p>
                </p:txBody>
              </p:sp>
              <p:sp>
                <p:nvSpPr>
                  <p:cNvPr id="81" name="四角形: メモ 80">
                    <a:extLst>
                      <a:ext uri="{FF2B5EF4-FFF2-40B4-BE49-F238E27FC236}">
                        <a16:creationId xmlns:a16="http://schemas.microsoft.com/office/drawing/2014/main" id="{FDFB750F-8AC5-C7FF-1EE0-67618D7B2161}"/>
                      </a:ext>
                    </a:extLst>
                  </p:cNvPr>
                  <p:cNvSpPr/>
                  <p:nvPr/>
                </p:nvSpPr>
                <p:spPr>
                  <a:xfrm>
                    <a:off x="601154" y="1827854"/>
                    <a:ext cx="990600" cy="421826"/>
                  </a:xfrm>
                  <a:prstGeom prst="foldedCorner">
                    <a:avLst/>
                  </a:prstGeom>
                  <a:solidFill>
                    <a:srgbClr val="F6E1DE"/>
                  </a:solidFill>
                  <a:ln w="19050"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電気の利用</a:t>
                    </a:r>
                    <a:endParaRPr kumimoji="1" lang="en-US" altLang="ja-JP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  <a:p>
                    <a:pPr algn="ctr"/>
                    <a:r>
                      <a: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お湯の利用</a:t>
                    </a:r>
                  </a:p>
                </p:txBody>
              </p:sp>
              <p:sp>
                <p:nvSpPr>
                  <p:cNvPr id="82" name="四角形: メモ 81">
                    <a:extLst>
                      <a:ext uri="{FF2B5EF4-FFF2-40B4-BE49-F238E27FC236}">
                        <a16:creationId xmlns:a16="http://schemas.microsoft.com/office/drawing/2014/main" id="{D6B9C718-A59A-E002-8FFD-03395780C622}"/>
                      </a:ext>
                    </a:extLst>
                  </p:cNvPr>
                  <p:cNvSpPr/>
                  <p:nvPr/>
                </p:nvSpPr>
                <p:spPr>
                  <a:xfrm>
                    <a:off x="771818" y="2376541"/>
                    <a:ext cx="768068" cy="421826"/>
                  </a:xfrm>
                  <a:prstGeom prst="foldedCorner">
                    <a:avLst/>
                  </a:prstGeom>
                  <a:solidFill>
                    <a:srgbClr val="F6E1DE"/>
                  </a:solidFill>
                  <a:ln w="19050"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ストーブ</a:t>
                    </a:r>
                  </a:p>
                </p:txBody>
              </p:sp>
              <p:sp>
                <p:nvSpPr>
                  <p:cNvPr id="83" name="四角形: メモ 82">
                    <a:extLst>
                      <a:ext uri="{FF2B5EF4-FFF2-40B4-BE49-F238E27FC236}">
                        <a16:creationId xmlns:a16="http://schemas.microsoft.com/office/drawing/2014/main" id="{112FCAF2-A3E3-4BF8-CBA5-16C419F548BB}"/>
                      </a:ext>
                    </a:extLst>
                  </p:cNvPr>
                  <p:cNvSpPr/>
                  <p:nvPr/>
                </p:nvSpPr>
                <p:spPr>
                  <a:xfrm>
                    <a:off x="453979" y="2932801"/>
                    <a:ext cx="588739" cy="421826"/>
                  </a:xfrm>
                  <a:prstGeom prst="foldedCorner">
                    <a:avLst/>
                  </a:prstGeom>
                  <a:solidFill>
                    <a:srgbClr val="F6E1DE"/>
                  </a:solidFill>
                  <a:ln w="19050"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食洗器</a:t>
                    </a:r>
                  </a:p>
                </p:txBody>
              </p:sp>
            </p:grpSp>
            <p:sp>
              <p:nvSpPr>
                <p:cNvPr id="79" name="フローチャート: 代替処理 78">
                  <a:extLst>
                    <a:ext uri="{FF2B5EF4-FFF2-40B4-BE49-F238E27FC236}">
                      <a16:creationId xmlns:a16="http://schemas.microsoft.com/office/drawing/2014/main" id="{0D3A1F25-C122-553B-28A4-A09828391BC0}"/>
                    </a:ext>
                  </a:extLst>
                </p:cNvPr>
                <p:cNvSpPr/>
                <p:nvPr/>
              </p:nvSpPr>
              <p:spPr>
                <a:xfrm>
                  <a:off x="788155" y="-139057"/>
                  <a:ext cx="865707" cy="272099"/>
                </a:xfrm>
                <a:prstGeom prst="flowChartAlternateProcess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>
                  <a:outerShdw blurRad="50800" dist="38100" dir="2700000" sx="103000" sy="103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b="1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生活家電</a:t>
                  </a:r>
                </a:p>
              </p:txBody>
            </p:sp>
          </p:grpSp>
          <p:sp>
            <p:nvSpPr>
              <p:cNvPr id="74" name="四角形: メモ 73">
                <a:extLst>
                  <a:ext uri="{FF2B5EF4-FFF2-40B4-BE49-F238E27FC236}">
                    <a16:creationId xmlns:a16="http://schemas.microsoft.com/office/drawing/2014/main" id="{7EC58918-DA68-BA65-BDAC-61F88D43DBC5}"/>
                  </a:ext>
                </a:extLst>
              </p:cNvPr>
              <p:cNvSpPr/>
              <p:nvPr/>
            </p:nvSpPr>
            <p:spPr>
              <a:xfrm>
                <a:off x="2226854" y="4375991"/>
                <a:ext cx="1003042" cy="457370"/>
              </a:xfrm>
              <a:prstGeom prst="foldedCorner">
                <a:avLst/>
              </a:prstGeom>
              <a:solidFill>
                <a:srgbClr val="F6E1DE"/>
              </a:solidFill>
              <a:ln w="19050">
                <a:solidFill>
                  <a:schemeClr val="bg2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衣類</a:t>
                </a:r>
                <a:endPara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乾燥機</a:t>
                </a:r>
              </a:p>
            </p:txBody>
          </p:sp>
          <p:sp>
            <p:nvSpPr>
              <p:cNvPr id="75" name="四角形: メモ 74">
                <a:extLst>
                  <a:ext uri="{FF2B5EF4-FFF2-40B4-BE49-F238E27FC236}">
                    <a16:creationId xmlns:a16="http://schemas.microsoft.com/office/drawing/2014/main" id="{051C5A0B-0645-9B1F-8E72-C1A74731198C}"/>
                  </a:ext>
                </a:extLst>
              </p:cNvPr>
              <p:cNvSpPr/>
              <p:nvPr/>
            </p:nvSpPr>
            <p:spPr>
              <a:xfrm>
                <a:off x="1196740" y="4966279"/>
                <a:ext cx="852149" cy="445941"/>
              </a:xfrm>
              <a:prstGeom prst="foldedCorner">
                <a:avLst/>
              </a:prstGeom>
              <a:solidFill>
                <a:srgbClr val="F6E1DE"/>
              </a:solidFill>
              <a:ln w="19050">
                <a:solidFill>
                  <a:schemeClr val="bg2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エアコンの</a:t>
                </a:r>
                <a:endPara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室外機</a:t>
                </a:r>
              </a:p>
            </p:txBody>
          </p:sp>
          <p:sp>
            <p:nvSpPr>
              <p:cNvPr id="77" name="四角形: メモ 76">
                <a:extLst>
                  <a:ext uri="{FF2B5EF4-FFF2-40B4-BE49-F238E27FC236}">
                    <a16:creationId xmlns:a16="http://schemas.microsoft.com/office/drawing/2014/main" id="{69D0F42E-841E-543C-40A6-BFF9C2D9219D}"/>
                  </a:ext>
                </a:extLst>
              </p:cNvPr>
              <p:cNvSpPr/>
              <p:nvPr/>
            </p:nvSpPr>
            <p:spPr>
              <a:xfrm>
                <a:off x="2311887" y="5543809"/>
                <a:ext cx="956690" cy="473692"/>
              </a:xfrm>
              <a:prstGeom prst="foldedCorner">
                <a:avLst/>
              </a:prstGeom>
              <a:solidFill>
                <a:srgbClr val="F6E1DE"/>
              </a:solidFill>
              <a:ln w="19050">
                <a:solidFill>
                  <a:schemeClr val="bg2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エアコンの</a:t>
                </a:r>
                <a:endPara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利用</a:t>
                </a:r>
              </a:p>
            </p:txBody>
          </p:sp>
        </p:grpSp>
        <p:sp>
          <p:nvSpPr>
            <p:cNvPr id="112" name="四角形: メモ 111">
              <a:extLst>
                <a:ext uri="{FF2B5EF4-FFF2-40B4-BE49-F238E27FC236}">
                  <a16:creationId xmlns:a16="http://schemas.microsoft.com/office/drawing/2014/main" id="{C329DA64-8948-9FAA-EF16-2795E403F059}"/>
                </a:ext>
              </a:extLst>
            </p:cNvPr>
            <p:cNvSpPr/>
            <p:nvPr/>
          </p:nvSpPr>
          <p:spPr>
            <a:xfrm>
              <a:off x="1203031" y="7781761"/>
              <a:ext cx="1003042" cy="528965"/>
            </a:xfrm>
            <a:prstGeom prst="foldedCorner">
              <a:avLst/>
            </a:prstGeom>
            <a:solidFill>
              <a:srgbClr val="F6E1DE"/>
            </a:solidFill>
            <a:ln w="19050">
              <a:solidFill>
                <a:schemeClr val="bg2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不要な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電源投入</a:t>
              </a:r>
            </a:p>
          </p:txBody>
        </p:sp>
        <p:sp>
          <p:nvSpPr>
            <p:cNvPr id="113" name="四角形: メモ 112">
              <a:extLst>
                <a:ext uri="{FF2B5EF4-FFF2-40B4-BE49-F238E27FC236}">
                  <a16:creationId xmlns:a16="http://schemas.microsoft.com/office/drawing/2014/main" id="{287E568B-E8E3-3BC4-D202-E0D686C8E3A4}"/>
                </a:ext>
              </a:extLst>
            </p:cNvPr>
            <p:cNvSpPr/>
            <p:nvPr/>
          </p:nvSpPr>
          <p:spPr>
            <a:xfrm>
              <a:off x="160022" y="8489881"/>
              <a:ext cx="1091792" cy="528965"/>
            </a:xfrm>
            <a:prstGeom prst="foldedCorner">
              <a:avLst/>
            </a:prstGeom>
            <a:solidFill>
              <a:srgbClr val="F6E1DE"/>
            </a:solidFill>
            <a:ln w="19050">
              <a:solidFill>
                <a:schemeClr val="bg2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冷暖房の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無駄使い</a:t>
              </a:r>
            </a:p>
          </p:txBody>
        </p:sp>
      </p:grpSp>
      <p:grpSp>
        <p:nvGrpSpPr>
          <p:cNvPr id="115" name="グループ化 114">
            <a:extLst>
              <a:ext uri="{FF2B5EF4-FFF2-40B4-BE49-F238E27FC236}">
                <a16:creationId xmlns:a16="http://schemas.microsoft.com/office/drawing/2014/main" id="{29D29E85-7BA4-20CB-0013-3FD4C738DF3B}"/>
              </a:ext>
            </a:extLst>
          </p:cNvPr>
          <p:cNvGrpSpPr/>
          <p:nvPr/>
        </p:nvGrpSpPr>
        <p:grpSpPr>
          <a:xfrm>
            <a:off x="2686498" y="3573921"/>
            <a:ext cx="6359611" cy="2428251"/>
            <a:chOff x="2084906" y="3469108"/>
            <a:chExt cx="6359611" cy="2428251"/>
          </a:xfrm>
        </p:grpSpPr>
        <p:grpSp>
          <p:nvGrpSpPr>
            <p:cNvPr id="100" name="グループ化 99">
              <a:extLst>
                <a:ext uri="{FF2B5EF4-FFF2-40B4-BE49-F238E27FC236}">
                  <a16:creationId xmlns:a16="http://schemas.microsoft.com/office/drawing/2014/main" id="{B941D6BC-289C-089D-7D26-B48030A321E1}"/>
                </a:ext>
              </a:extLst>
            </p:cNvPr>
            <p:cNvGrpSpPr/>
            <p:nvPr/>
          </p:nvGrpSpPr>
          <p:grpSpPr>
            <a:xfrm>
              <a:off x="2084906" y="3469108"/>
              <a:ext cx="6359611" cy="2428251"/>
              <a:chOff x="2179856" y="3399217"/>
              <a:chExt cx="6359611" cy="2428251"/>
            </a:xfrm>
          </p:grpSpPr>
          <p:grpSp>
            <p:nvGrpSpPr>
              <p:cNvPr id="60" name="グループ化 59">
                <a:extLst>
                  <a:ext uri="{FF2B5EF4-FFF2-40B4-BE49-F238E27FC236}">
                    <a16:creationId xmlns:a16="http://schemas.microsoft.com/office/drawing/2014/main" id="{E4D5C954-8F18-FECE-B58B-A3AB25093773}"/>
                  </a:ext>
                </a:extLst>
              </p:cNvPr>
              <p:cNvGrpSpPr/>
              <p:nvPr/>
            </p:nvGrpSpPr>
            <p:grpSpPr>
              <a:xfrm>
                <a:off x="2179856" y="3399217"/>
                <a:ext cx="6359611" cy="2428251"/>
                <a:chOff x="-948245" y="3512642"/>
                <a:chExt cx="6359611" cy="2099592"/>
              </a:xfrm>
            </p:grpSpPr>
            <p:grpSp>
              <p:nvGrpSpPr>
                <p:cNvPr id="35" name="グループ化 34">
                  <a:extLst>
                    <a:ext uri="{FF2B5EF4-FFF2-40B4-BE49-F238E27FC236}">
                      <a16:creationId xmlns:a16="http://schemas.microsoft.com/office/drawing/2014/main" id="{8B7B9191-4368-D9B5-CC60-1500A2312E47}"/>
                    </a:ext>
                  </a:extLst>
                </p:cNvPr>
                <p:cNvGrpSpPr/>
                <p:nvPr/>
              </p:nvGrpSpPr>
              <p:grpSpPr>
                <a:xfrm>
                  <a:off x="-948245" y="3512642"/>
                  <a:ext cx="6359611" cy="2099592"/>
                  <a:chOff x="-803775" y="614567"/>
                  <a:chExt cx="4024531" cy="1668499"/>
                </a:xfrm>
              </p:grpSpPr>
              <p:grpSp>
                <p:nvGrpSpPr>
                  <p:cNvPr id="36" name="グループ化 35">
                    <a:extLst>
                      <a:ext uri="{FF2B5EF4-FFF2-40B4-BE49-F238E27FC236}">
                        <a16:creationId xmlns:a16="http://schemas.microsoft.com/office/drawing/2014/main" id="{5F70C299-3572-6552-8D46-E3ECD9E355EC}"/>
                      </a:ext>
                    </a:extLst>
                  </p:cNvPr>
                  <p:cNvGrpSpPr/>
                  <p:nvPr/>
                </p:nvGrpSpPr>
                <p:grpSpPr>
                  <a:xfrm>
                    <a:off x="-803775" y="734737"/>
                    <a:ext cx="4024531" cy="1548329"/>
                    <a:chOff x="-926445" y="2320611"/>
                    <a:chExt cx="4473941" cy="1735040"/>
                  </a:xfrm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grpSpPr>
                <p:sp>
                  <p:nvSpPr>
                    <p:cNvPr id="38" name="正方形/長方形 37">
                      <a:extLst>
                        <a:ext uri="{FF2B5EF4-FFF2-40B4-BE49-F238E27FC236}">
                          <a16:creationId xmlns:a16="http://schemas.microsoft.com/office/drawing/2014/main" id="{CAB345DB-E6CB-2A64-6207-DB5BC80E45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926445" y="2320611"/>
                      <a:ext cx="4473941" cy="173504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ysDash"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39" name="四角形: メモ 38">
                      <a:extLst>
                        <a:ext uri="{FF2B5EF4-FFF2-40B4-BE49-F238E27FC236}">
                          <a16:creationId xmlns:a16="http://schemas.microsoft.com/office/drawing/2014/main" id="{6D971DE0-38A6-5E62-FEE7-F75C0943A3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795098" y="2647845"/>
                      <a:ext cx="990600" cy="421826"/>
                    </a:xfrm>
                    <a:prstGeom prst="foldedCorner">
                      <a:avLst/>
                    </a:prstGeom>
                    <a:solidFill>
                      <a:srgbClr val="F6E1DE"/>
                    </a:solidFill>
                    <a:ln w="19050"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大量生産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大量消費</a:t>
                      </a:r>
                    </a:p>
                  </p:txBody>
                </p:sp>
                <p:sp>
                  <p:nvSpPr>
                    <p:cNvPr id="40" name="四角形: メモ 39">
                      <a:extLst>
                        <a:ext uri="{FF2B5EF4-FFF2-40B4-BE49-F238E27FC236}">
                          <a16:creationId xmlns:a16="http://schemas.microsoft.com/office/drawing/2014/main" id="{DFEF3878-EF03-8C3B-A749-FE1AD510D5F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68824" y="2647845"/>
                      <a:ext cx="697106" cy="421826"/>
                    </a:xfrm>
                    <a:prstGeom prst="foldedCorner">
                      <a:avLst/>
                    </a:prstGeom>
                    <a:solidFill>
                      <a:srgbClr val="F6E1DE"/>
                    </a:solidFill>
                    <a:ln w="19050"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ネオン広告</a:t>
                      </a:r>
                    </a:p>
                  </p:txBody>
                </p:sp>
                <p:sp>
                  <p:nvSpPr>
                    <p:cNvPr id="41" name="四角形: メモ 40">
                      <a:extLst>
                        <a:ext uri="{FF2B5EF4-FFF2-40B4-BE49-F238E27FC236}">
                          <a16:creationId xmlns:a16="http://schemas.microsoft.com/office/drawing/2014/main" id="{D370EF0A-B238-AC70-7740-C64F4B9ED55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66125" y="3207135"/>
                      <a:ext cx="907634" cy="421826"/>
                    </a:xfrm>
                    <a:prstGeom prst="foldedCorner">
                      <a:avLst/>
                    </a:prstGeom>
                    <a:solidFill>
                      <a:srgbClr val="F6E1DE"/>
                    </a:solidFill>
                    <a:ln w="19050"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推進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（電力依存）</a:t>
                      </a:r>
                    </a:p>
                  </p:txBody>
                </p:sp>
              </p:grpSp>
              <p:sp>
                <p:nvSpPr>
                  <p:cNvPr id="37" name="フローチャート: 代替処理 36">
                    <a:extLst>
                      <a:ext uri="{FF2B5EF4-FFF2-40B4-BE49-F238E27FC236}">
                        <a16:creationId xmlns:a16="http://schemas.microsoft.com/office/drawing/2014/main" id="{5A6B7AA8-7CD1-0B92-4778-14E69FEAD43B}"/>
                      </a:ext>
                    </a:extLst>
                  </p:cNvPr>
                  <p:cNvSpPr/>
                  <p:nvPr/>
                </p:nvSpPr>
                <p:spPr>
                  <a:xfrm>
                    <a:off x="780098" y="614567"/>
                    <a:ext cx="865707" cy="272099"/>
                  </a:xfrm>
                  <a:prstGeom prst="flowChartAlternateProcess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  <a:effectLst>
                    <a:outerShdw blurRad="50800" dist="38100" dir="2700000" sx="103000" sy="103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社会・文化</a:t>
                    </a:r>
                  </a:p>
                </p:txBody>
              </p:sp>
            </p:grpSp>
            <p:sp>
              <p:nvSpPr>
                <p:cNvPr id="42" name="四角形: メモ 41">
                  <a:extLst>
                    <a:ext uri="{FF2B5EF4-FFF2-40B4-BE49-F238E27FC236}">
                      <a16:creationId xmlns:a16="http://schemas.microsoft.com/office/drawing/2014/main" id="{1E520C81-FE28-61B7-341F-6EDF377D9A70}"/>
                    </a:ext>
                  </a:extLst>
                </p:cNvPr>
                <p:cNvSpPr/>
                <p:nvPr/>
              </p:nvSpPr>
              <p:spPr>
                <a:xfrm>
                  <a:off x="748500" y="4050754"/>
                  <a:ext cx="1024568" cy="473692"/>
                </a:xfrm>
                <a:prstGeom prst="foldedCorner">
                  <a:avLst/>
                </a:prstGeom>
                <a:solidFill>
                  <a:srgbClr val="F6E1DE"/>
                </a:solidFill>
                <a:ln w="19050">
                  <a:solidFill>
                    <a:schemeClr val="bg2">
                      <a:lumMod val="7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大量消費文化</a:t>
                  </a:r>
                </a:p>
              </p:txBody>
            </p:sp>
            <p:sp>
              <p:nvSpPr>
                <p:cNvPr id="43" name="四角形: メモ 42">
                  <a:extLst>
                    <a:ext uri="{FF2B5EF4-FFF2-40B4-BE49-F238E27FC236}">
                      <a16:creationId xmlns:a16="http://schemas.microsoft.com/office/drawing/2014/main" id="{21AC1507-4DE7-AB43-30C8-D57A47D99FD5}"/>
                    </a:ext>
                  </a:extLst>
                </p:cNvPr>
                <p:cNvSpPr/>
                <p:nvPr/>
              </p:nvSpPr>
              <p:spPr>
                <a:xfrm>
                  <a:off x="3164684" y="4648387"/>
                  <a:ext cx="990921" cy="473692"/>
                </a:xfrm>
                <a:prstGeom prst="foldedCorner">
                  <a:avLst/>
                </a:prstGeom>
                <a:solidFill>
                  <a:srgbClr val="F6E1DE"/>
                </a:solidFill>
                <a:ln w="19050">
                  <a:solidFill>
                    <a:schemeClr val="bg2">
                      <a:lumMod val="7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化学</a:t>
                  </a:r>
                  <a:endParaRPr kumimoji="1" lang="en-US" altLang="ja-JP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エネルギー</a:t>
                  </a:r>
                </a:p>
              </p:txBody>
            </p:sp>
            <p:sp>
              <p:nvSpPr>
                <p:cNvPr id="44" name="四角形: メモ 43">
                  <a:extLst>
                    <a:ext uri="{FF2B5EF4-FFF2-40B4-BE49-F238E27FC236}">
                      <a16:creationId xmlns:a16="http://schemas.microsoft.com/office/drawing/2014/main" id="{304045CE-7EFE-EF64-B592-914C6A6FA2F8}"/>
                    </a:ext>
                  </a:extLst>
                </p:cNvPr>
                <p:cNvSpPr/>
                <p:nvPr/>
              </p:nvSpPr>
              <p:spPr>
                <a:xfrm>
                  <a:off x="1886347" y="4050754"/>
                  <a:ext cx="1158761" cy="473691"/>
                </a:xfrm>
                <a:prstGeom prst="foldedCorner">
                  <a:avLst/>
                </a:prstGeom>
                <a:solidFill>
                  <a:srgbClr val="F6E1DE"/>
                </a:solidFill>
                <a:ln w="19050">
                  <a:solidFill>
                    <a:schemeClr val="bg2">
                      <a:lumMod val="7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24</a:t>
                  </a:r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時間営業</a:t>
                  </a:r>
                </a:p>
              </p:txBody>
            </p:sp>
            <p:sp>
              <p:nvSpPr>
                <p:cNvPr id="45" name="四角形: メモ 44">
                  <a:extLst>
                    <a:ext uri="{FF2B5EF4-FFF2-40B4-BE49-F238E27FC236}">
                      <a16:creationId xmlns:a16="http://schemas.microsoft.com/office/drawing/2014/main" id="{73BC36BE-33B2-55A8-9A4D-FC6F06580832}"/>
                    </a:ext>
                  </a:extLst>
                </p:cNvPr>
                <p:cNvSpPr/>
                <p:nvPr/>
              </p:nvSpPr>
              <p:spPr>
                <a:xfrm>
                  <a:off x="-753893" y="4651120"/>
                  <a:ext cx="674984" cy="473692"/>
                </a:xfrm>
                <a:prstGeom prst="foldedCorner">
                  <a:avLst/>
                </a:prstGeom>
                <a:solidFill>
                  <a:srgbClr val="F6E1DE"/>
                </a:solidFill>
                <a:ln w="19050">
                  <a:solidFill>
                    <a:schemeClr val="bg2">
                      <a:lumMod val="7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酪　農</a:t>
                  </a:r>
                </a:p>
              </p:txBody>
            </p:sp>
          </p:grpSp>
          <p:sp>
            <p:nvSpPr>
              <p:cNvPr id="99" name="四角形: メモ 98">
                <a:extLst>
                  <a:ext uri="{FF2B5EF4-FFF2-40B4-BE49-F238E27FC236}">
                    <a16:creationId xmlns:a16="http://schemas.microsoft.com/office/drawing/2014/main" id="{AB51489E-06A4-39F4-385E-C9DE1E3AFBE1}"/>
                  </a:ext>
                </a:extLst>
              </p:cNvPr>
              <p:cNvSpPr/>
              <p:nvPr/>
            </p:nvSpPr>
            <p:spPr>
              <a:xfrm>
                <a:off x="7366361" y="4712745"/>
                <a:ext cx="990921" cy="547841"/>
              </a:xfrm>
              <a:prstGeom prst="foldedCorner">
                <a:avLst/>
              </a:prstGeom>
              <a:solidFill>
                <a:srgbClr val="F6E1DE"/>
              </a:solidFill>
              <a:ln w="19050">
                <a:solidFill>
                  <a:schemeClr val="bg2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急激な</a:t>
                </a:r>
                <a:endPara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人口増加</a:t>
                </a:r>
              </a:p>
            </p:txBody>
          </p:sp>
        </p:grpSp>
        <p:sp>
          <p:nvSpPr>
            <p:cNvPr id="114" name="四角形: メモ 113">
              <a:extLst>
                <a:ext uri="{FF2B5EF4-FFF2-40B4-BE49-F238E27FC236}">
                  <a16:creationId xmlns:a16="http://schemas.microsoft.com/office/drawing/2014/main" id="{3A837D57-2038-345D-1847-89A90A22E34C}"/>
                </a:ext>
              </a:extLst>
            </p:cNvPr>
            <p:cNvSpPr/>
            <p:nvPr/>
          </p:nvSpPr>
          <p:spPr>
            <a:xfrm>
              <a:off x="3093368" y="4778162"/>
              <a:ext cx="1542660" cy="734339"/>
            </a:xfrm>
            <a:prstGeom prst="foldedCorner">
              <a:avLst/>
            </a:prstGeom>
            <a:solidFill>
              <a:srgbClr val="F6E1DE"/>
            </a:solidFill>
            <a:ln w="19050">
              <a:solidFill>
                <a:schemeClr val="bg2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リサイクルやリユース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リデュース・３</a:t>
              </a:r>
              <a:r>
                <a: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R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の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認知度が低い</a:t>
              </a:r>
            </a:p>
          </p:txBody>
        </p:sp>
      </p:grpSp>
      <p:cxnSp>
        <p:nvCxnSpPr>
          <p:cNvPr id="120" name="直線矢印コネクタ 119">
            <a:extLst>
              <a:ext uri="{FF2B5EF4-FFF2-40B4-BE49-F238E27FC236}">
                <a16:creationId xmlns:a16="http://schemas.microsoft.com/office/drawing/2014/main" id="{387B1EB9-8219-CA85-1E17-AD012AF02F89}"/>
              </a:ext>
            </a:extLst>
          </p:cNvPr>
          <p:cNvCxnSpPr>
            <a:cxnSpLocks/>
          </p:cNvCxnSpPr>
          <p:nvPr/>
        </p:nvCxnSpPr>
        <p:spPr>
          <a:xfrm flipV="1">
            <a:off x="8529153" y="1921602"/>
            <a:ext cx="1570316" cy="1744009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矢印コネクタ 121">
            <a:extLst>
              <a:ext uri="{FF2B5EF4-FFF2-40B4-BE49-F238E27FC236}">
                <a16:creationId xmlns:a16="http://schemas.microsoft.com/office/drawing/2014/main" id="{A12921E4-26AF-20F3-22A6-D7368CC877E5}"/>
              </a:ext>
            </a:extLst>
          </p:cNvPr>
          <p:cNvCxnSpPr>
            <a:cxnSpLocks/>
            <a:endCxn id="108" idx="1"/>
          </p:cNvCxnSpPr>
          <p:nvPr/>
        </p:nvCxnSpPr>
        <p:spPr>
          <a:xfrm>
            <a:off x="7864573" y="6012672"/>
            <a:ext cx="1431674" cy="1437357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矢印コネクタ 124">
            <a:extLst>
              <a:ext uri="{FF2B5EF4-FFF2-40B4-BE49-F238E27FC236}">
                <a16:creationId xmlns:a16="http://schemas.microsoft.com/office/drawing/2014/main" id="{B666C34A-17ED-4685-B75C-3B660CF0F6BF}"/>
              </a:ext>
            </a:extLst>
          </p:cNvPr>
          <p:cNvCxnSpPr>
            <a:cxnSpLocks/>
          </p:cNvCxnSpPr>
          <p:nvPr/>
        </p:nvCxnSpPr>
        <p:spPr>
          <a:xfrm flipV="1">
            <a:off x="4080828" y="2973124"/>
            <a:ext cx="0" cy="765186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矢印コネクタ 128">
            <a:extLst>
              <a:ext uri="{FF2B5EF4-FFF2-40B4-BE49-F238E27FC236}">
                <a16:creationId xmlns:a16="http://schemas.microsoft.com/office/drawing/2014/main" id="{245BFAFF-40AB-FF86-667C-B6696346E99B}"/>
              </a:ext>
            </a:extLst>
          </p:cNvPr>
          <p:cNvCxnSpPr>
            <a:cxnSpLocks/>
            <a:endCxn id="95" idx="1"/>
          </p:cNvCxnSpPr>
          <p:nvPr/>
        </p:nvCxnSpPr>
        <p:spPr>
          <a:xfrm>
            <a:off x="9046109" y="4231238"/>
            <a:ext cx="213225" cy="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矢印コネクタ 137">
            <a:extLst>
              <a:ext uri="{FF2B5EF4-FFF2-40B4-BE49-F238E27FC236}">
                <a16:creationId xmlns:a16="http://schemas.microsoft.com/office/drawing/2014/main" id="{15B0BB58-C2B3-E1D1-2724-BEB987D024CD}"/>
              </a:ext>
            </a:extLst>
          </p:cNvPr>
          <p:cNvCxnSpPr>
            <a:cxnSpLocks/>
          </p:cNvCxnSpPr>
          <p:nvPr/>
        </p:nvCxnSpPr>
        <p:spPr>
          <a:xfrm flipH="1">
            <a:off x="2546203" y="6002171"/>
            <a:ext cx="1045135" cy="804946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5759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0EF4106-38D9-20D6-0314-64536B442C58}"/>
              </a:ext>
            </a:extLst>
          </p:cNvPr>
          <p:cNvCxnSpPr/>
          <p:nvPr/>
        </p:nvCxnSpPr>
        <p:spPr>
          <a:xfrm>
            <a:off x="6388990" y="653034"/>
            <a:ext cx="0" cy="849630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7B17DFE-E512-A630-7EAB-11E7D45E7496}"/>
              </a:ext>
            </a:extLst>
          </p:cNvPr>
          <p:cNvCxnSpPr/>
          <p:nvPr/>
        </p:nvCxnSpPr>
        <p:spPr>
          <a:xfrm>
            <a:off x="141837" y="4800600"/>
            <a:ext cx="12517926" cy="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9E3F31B-B4F8-73BA-08FF-0773085542E8}"/>
              </a:ext>
            </a:extLst>
          </p:cNvPr>
          <p:cNvSpPr/>
          <p:nvPr/>
        </p:nvSpPr>
        <p:spPr>
          <a:xfrm>
            <a:off x="1331878" y="583889"/>
            <a:ext cx="3598015" cy="88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健康面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C028EB-04DD-B4C3-D880-DF56BC7BE7FB}"/>
              </a:ext>
            </a:extLst>
          </p:cNvPr>
          <p:cNvSpPr/>
          <p:nvPr/>
        </p:nvSpPr>
        <p:spPr>
          <a:xfrm>
            <a:off x="0" y="0"/>
            <a:ext cx="12801600" cy="49427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第１回松戸市環境未来会議　　討議①　「温暖化によって私たちが困ることはなにか？」　                                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 R5.10.16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sun) 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8CF8D5-71C2-BC3D-7957-A503B61551C0}"/>
              </a:ext>
            </a:extLst>
          </p:cNvPr>
          <p:cNvSpPr/>
          <p:nvPr/>
        </p:nvSpPr>
        <p:spPr>
          <a:xfrm>
            <a:off x="9545525" y="9528"/>
            <a:ext cx="1217041" cy="4942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１班</a:t>
            </a:r>
          </a:p>
        </p:txBody>
      </p:sp>
      <p:sp>
        <p:nvSpPr>
          <p:cNvPr id="92" name="四角形: メモ 91">
            <a:extLst>
              <a:ext uri="{FF2B5EF4-FFF2-40B4-BE49-F238E27FC236}">
                <a16:creationId xmlns:a16="http://schemas.microsoft.com/office/drawing/2014/main" id="{EACCAF0D-249C-E007-667F-AF3C49D63AB5}"/>
              </a:ext>
            </a:extLst>
          </p:cNvPr>
          <p:cNvSpPr/>
          <p:nvPr/>
        </p:nvSpPr>
        <p:spPr>
          <a:xfrm>
            <a:off x="813031" y="5951655"/>
            <a:ext cx="1335920" cy="54784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災害が多くなる</a:t>
            </a:r>
          </a:p>
        </p:txBody>
      </p:sp>
      <p:sp>
        <p:nvSpPr>
          <p:cNvPr id="113" name="四角形: メモ 112">
            <a:extLst>
              <a:ext uri="{FF2B5EF4-FFF2-40B4-BE49-F238E27FC236}">
                <a16:creationId xmlns:a16="http://schemas.microsoft.com/office/drawing/2014/main" id="{287E568B-E8E3-3BC4-D202-E0D686C8E3A4}"/>
              </a:ext>
            </a:extLst>
          </p:cNvPr>
          <p:cNvSpPr/>
          <p:nvPr/>
        </p:nvSpPr>
        <p:spPr>
          <a:xfrm>
            <a:off x="1260112" y="2750161"/>
            <a:ext cx="1108430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集中力が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下がる</a:t>
            </a:r>
          </a:p>
        </p:txBody>
      </p:sp>
      <p:sp>
        <p:nvSpPr>
          <p:cNvPr id="4" name="四角形: メモ 3">
            <a:extLst>
              <a:ext uri="{FF2B5EF4-FFF2-40B4-BE49-F238E27FC236}">
                <a16:creationId xmlns:a16="http://schemas.microsoft.com/office/drawing/2014/main" id="{2731DA1D-0E77-5499-8963-712841F7562D}"/>
              </a:ext>
            </a:extLst>
          </p:cNvPr>
          <p:cNvSpPr/>
          <p:nvPr/>
        </p:nvSpPr>
        <p:spPr>
          <a:xfrm>
            <a:off x="963128" y="1889660"/>
            <a:ext cx="1215934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病気が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多くなる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四角形: メモ 4">
            <a:extLst>
              <a:ext uri="{FF2B5EF4-FFF2-40B4-BE49-F238E27FC236}">
                <a16:creationId xmlns:a16="http://schemas.microsoft.com/office/drawing/2014/main" id="{BDA6AD18-2C32-B066-F0F2-A968422D7821}"/>
              </a:ext>
            </a:extLst>
          </p:cNvPr>
          <p:cNvSpPr/>
          <p:nvPr/>
        </p:nvSpPr>
        <p:spPr>
          <a:xfrm>
            <a:off x="2564147" y="1879979"/>
            <a:ext cx="1153181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体調不良</a:t>
            </a:r>
          </a:p>
        </p:txBody>
      </p:sp>
      <p:sp>
        <p:nvSpPr>
          <p:cNvPr id="7" name="四角形: メモ 6">
            <a:extLst>
              <a:ext uri="{FF2B5EF4-FFF2-40B4-BE49-F238E27FC236}">
                <a16:creationId xmlns:a16="http://schemas.microsoft.com/office/drawing/2014/main" id="{134BE2AD-9491-CC57-26CE-912512D32BDA}"/>
              </a:ext>
            </a:extLst>
          </p:cNvPr>
          <p:cNvSpPr/>
          <p:nvPr/>
        </p:nvSpPr>
        <p:spPr>
          <a:xfrm>
            <a:off x="2610390" y="2684381"/>
            <a:ext cx="1153180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ペットの健康</a:t>
            </a:r>
          </a:p>
        </p:txBody>
      </p:sp>
      <p:sp>
        <p:nvSpPr>
          <p:cNvPr id="10" name="四角形: メモ 9">
            <a:extLst>
              <a:ext uri="{FF2B5EF4-FFF2-40B4-BE49-F238E27FC236}">
                <a16:creationId xmlns:a16="http://schemas.microsoft.com/office/drawing/2014/main" id="{29249278-04E4-F649-CC5D-FC60F7D6CF41}"/>
              </a:ext>
            </a:extLst>
          </p:cNvPr>
          <p:cNvSpPr/>
          <p:nvPr/>
        </p:nvSpPr>
        <p:spPr>
          <a:xfrm>
            <a:off x="4157683" y="2687519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ねこも居場所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さがし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四角形: メモ 14">
            <a:extLst>
              <a:ext uri="{FF2B5EF4-FFF2-40B4-BE49-F238E27FC236}">
                <a16:creationId xmlns:a16="http://schemas.microsoft.com/office/drawing/2014/main" id="{D7732C7F-EB8A-48EF-457D-5DB5CBE862CD}"/>
              </a:ext>
            </a:extLst>
          </p:cNvPr>
          <p:cNvSpPr/>
          <p:nvPr/>
        </p:nvSpPr>
        <p:spPr>
          <a:xfrm>
            <a:off x="5312832" y="4408497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貧富の差の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拡大</a:t>
            </a:r>
          </a:p>
        </p:txBody>
      </p:sp>
      <p:sp>
        <p:nvSpPr>
          <p:cNvPr id="16" name="四角形: メモ 15">
            <a:extLst>
              <a:ext uri="{FF2B5EF4-FFF2-40B4-BE49-F238E27FC236}">
                <a16:creationId xmlns:a16="http://schemas.microsoft.com/office/drawing/2014/main" id="{7EEDE4FF-253E-A793-0B14-9AAB4A495196}"/>
              </a:ext>
            </a:extLst>
          </p:cNvPr>
          <p:cNvSpPr/>
          <p:nvPr/>
        </p:nvSpPr>
        <p:spPr>
          <a:xfrm>
            <a:off x="6697129" y="1844853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活動が夜になる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 事故も</a:t>
            </a:r>
          </a:p>
        </p:txBody>
      </p:sp>
      <p:sp>
        <p:nvSpPr>
          <p:cNvPr id="72" name="四角形: メモ 71">
            <a:extLst>
              <a:ext uri="{FF2B5EF4-FFF2-40B4-BE49-F238E27FC236}">
                <a16:creationId xmlns:a16="http://schemas.microsoft.com/office/drawing/2014/main" id="{0D05508F-7C6C-0B16-CE76-5BE489FC865D}"/>
              </a:ext>
            </a:extLst>
          </p:cNvPr>
          <p:cNvSpPr/>
          <p:nvPr/>
        </p:nvSpPr>
        <p:spPr>
          <a:xfrm>
            <a:off x="10078054" y="1836466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桜の開花時期</a:t>
            </a:r>
          </a:p>
        </p:txBody>
      </p:sp>
      <p:sp>
        <p:nvSpPr>
          <p:cNvPr id="73" name="四角形: メモ 72">
            <a:extLst>
              <a:ext uri="{FF2B5EF4-FFF2-40B4-BE49-F238E27FC236}">
                <a16:creationId xmlns:a16="http://schemas.microsoft.com/office/drawing/2014/main" id="{CFC7F3A4-2A32-3438-678C-BA876EE7B24D}"/>
              </a:ext>
            </a:extLst>
          </p:cNvPr>
          <p:cNvSpPr/>
          <p:nvPr/>
        </p:nvSpPr>
        <p:spPr>
          <a:xfrm>
            <a:off x="8442239" y="1833157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光化学スモッグ</a:t>
            </a:r>
          </a:p>
        </p:txBody>
      </p:sp>
      <p:sp>
        <p:nvSpPr>
          <p:cNvPr id="80" name="四角形: メモ 79">
            <a:extLst>
              <a:ext uri="{FF2B5EF4-FFF2-40B4-BE49-F238E27FC236}">
                <a16:creationId xmlns:a16="http://schemas.microsoft.com/office/drawing/2014/main" id="{67E324B5-12EC-0A64-1EE8-C3E81551F9DE}"/>
              </a:ext>
            </a:extLst>
          </p:cNvPr>
          <p:cNvSpPr/>
          <p:nvPr/>
        </p:nvSpPr>
        <p:spPr>
          <a:xfrm>
            <a:off x="7178371" y="6156989"/>
            <a:ext cx="1360025" cy="770783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柿の実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黄色と緑が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まだらになる</a:t>
            </a:r>
          </a:p>
        </p:txBody>
      </p:sp>
      <p:sp>
        <p:nvSpPr>
          <p:cNvPr id="82" name="四角形: メモ 81">
            <a:extLst>
              <a:ext uri="{FF2B5EF4-FFF2-40B4-BE49-F238E27FC236}">
                <a16:creationId xmlns:a16="http://schemas.microsoft.com/office/drawing/2014/main" id="{3BAB39AA-E913-976F-C31B-052FD0BB767A}"/>
              </a:ext>
            </a:extLst>
          </p:cNvPr>
          <p:cNvSpPr/>
          <p:nvPr/>
        </p:nvSpPr>
        <p:spPr>
          <a:xfrm>
            <a:off x="7361611" y="2568717"/>
            <a:ext cx="1503899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外に出たくなくなる</a:t>
            </a:r>
          </a:p>
        </p:txBody>
      </p:sp>
      <p:sp>
        <p:nvSpPr>
          <p:cNvPr id="87" name="四角形: メモ 86">
            <a:extLst>
              <a:ext uri="{FF2B5EF4-FFF2-40B4-BE49-F238E27FC236}">
                <a16:creationId xmlns:a16="http://schemas.microsoft.com/office/drawing/2014/main" id="{615ECBDA-9875-A1B6-0C3C-90DC1C03B758}"/>
              </a:ext>
            </a:extLst>
          </p:cNvPr>
          <p:cNvSpPr/>
          <p:nvPr/>
        </p:nvSpPr>
        <p:spPr>
          <a:xfrm>
            <a:off x="9022768" y="2606649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楽しみを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奪われる</a:t>
            </a:r>
          </a:p>
        </p:txBody>
      </p:sp>
      <p:sp>
        <p:nvSpPr>
          <p:cNvPr id="88" name="四角形: メモ 87">
            <a:extLst>
              <a:ext uri="{FF2B5EF4-FFF2-40B4-BE49-F238E27FC236}">
                <a16:creationId xmlns:a16="http://schemas.microsoft.com/office/drawing/2014/main" id="{22AF64CD-C457-95F8-0E4A-AA6FB423CBF7}"/>
              </a:ext>
            </a:extLst>
          </p:cNvPr>
          <p:cNvSpPr/>
          <p:nvPr/>
        </p:nvSpPr>
        <p:spPr>
          <a:xfrm>
            <a:off x="10762566" y="2611762"/>
            <a:ext cx="1779819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ファッションにも影響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秋にもタンクトップ</a:t>
            </a:r>
          </a:p>
        </p:txBody>
      </p:sp>
      <p:sp>
        <p:nvSpPr>
          <p:cNvPr id="175" name="四角形: メモ 174">
            <a:extLst>
              <a:ext uri="{FF2B5EF4-FFF2-40B4-BE49-F238E27FC236}">
                <a16:creationId xmlns:a16="http://schemas.microsoft.com/office/drawing/2014/main" id="{142F6770-FFFD-7045-4C72-629C06517899}"/>
              </a:ext>
            </a:extLst>
          </p:cNvPr>
          <p:cNvSpPr/>
          <p:nvPr/>
        </p:nvSpPr>
        <p:spPr>
          <a:xfrm>
            <a:off x="7170106" y="3366327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外で遊べない</a:t>
            </a:r>
          </a:p>
        </p:txBody>
      </p:sp>
      <p:sp>
        <p:nvSpPr>
          <p:cNvPr id="176" name="四角形: メモ 175">
            <a:extLst>
              <a:ext uri="{FF2B5EF4-FFF2-40B4-BE49-F238E27FC236}">
                <a16:creationId xmlns:a16="http://schemas.microsoft.com/office/drawing/2014/main" id="{E72A4216-32B6-BE4B-9296-07B2B6F3A75B}"/>
              </a:ext>
            </a:extLst>
          </p:cNvPr>
          <p:cNvSpPr/>
          <p:nvPr/>
        </p:nvSpPr>
        <p:spPr>
          <a:xfrm>
            <a:off x="8865512" y="3521511"/>
            <a:ext cx="1360025" cy="760134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四季がなくなる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世界に誇る日本の良さの１つ</a:t>
            </a:r>
          </a:p>
        </p:txBody>
      </p:sp>
      <p:sp>
        <p:nvSpPr>
          <p:cNvPr id="178" name="四角形: メモ 177">
            <a:extLst>
              <a:ext uri="{FF2B5EF4-FFF2-40B4-BE49-F238E27FC236}">
                <a16:creationId xmlns:a16="http://schemas.microsoft.com/office/drawing/2014/main" id="{4E53DCEE-718B-D706-DEE2-464AD78CBEBA}"/>
              </a:ext>
            </a:extLst>
          </p:cNvPr>
          <p:cNvSpPr/>
          <p:nvPr/>
        </p:nvSpPr>
        <p:spPr>
          <a:xfrm>
            <a:off x="8718029" y="6927774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山つつじが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本枯れた</a:t>
            </a:r>
          </a:p>
        </p:txBody>
      </p:sp>
      <p:sp>
        <p:nvSpPr>
          <p:cNvPr id="179" name="四角形: メモ 178">
            <a:extLst>
              <a:ext uri="{FF2B5EF4-FFF2-40B4-BE49-F238E27FC236}">
                <a16:creationId xmlns:a16="http://schemas.microsoft.com/office/drawing/2014/main" id="{82787CDB-FB8C-2A30-8DA5-C24726219BB8}"/>
              </a:ext>
            </a:extLst>
          </p:cNvPr>
          <p:cNvSpPr/>
          <p:nvPr/>
        </p:nvSpPr>
        <p:spPr>
          <a:xfrm>
            <a:off x="8718029" y="7764733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食べ物が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少なくなる</a:t>
            </a:r>
          </a:p>
        </p:txBody>
      </p:sp>
      <p:sp>
        <p:nvSpPr>
          <p:cNvPr id="180" name="四角形: メモ 179">
            <a:extLst>
              <a:ext uri="{FF2B5EF4-FFF2-40B4-BE49-F238E27FC236}">
                <a16:creationId xmlns:a16="http://schemas.microsoft.com/office/drawing/2014/main" id="{8E860ED1-2FDA-A36D-AABA-E81B50606674}"/>
              </a:ext>
            </a:extLst>
          </p:cNvPr>
          <p:cNvSpPr/>
          <p:nvPr/>
        </p:nvSpPr>
        <p:spPr>
          <a:xfrm>
            <a:off x="8718029" y="6168181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はやとうりの実がつかない</a:t>
            </a:r>
          </a:p>
        </p:txBody>
      </p:sp>
      <p:sp>
        <p:nvSpPr>
          <p:cNvPr id="181" name="四角形: メモ 180">
            <a:extLst>
              <a:ext uri="{FF2B5EF4-FFF2-40B4-BE49-F238E27FC236}">
                <a16:creationId xmlns:a16="http://schemas.microsoft.com/office/drawing/2014/main" id="{B7449C81-1541-7260-6F26-391E37AADAEC}"/>
              </a:ext>
            </a:extLst>
          </p:cNvPr>
          <p:cNvSpPr/>
          <p:nvPr/>
        </p:nvSpPr>
        <p:spPr>
          <a:xfrm>
            <a:off x="10560918" y="3527706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子供の部活が外で出来ない</a:t>
            </a:r>
          </a:p>
        </p:txBody>
      </p:sp>
      <p:sp>
        <p:nvSpPr>
          <p:cNvPr id="183" name="四角形: メモ 182">
            <a:extLst>
              <a:ext uri="{FF2B5EF4-FFF2-40B4-BE49-F238E27FC236}">
                <a16:creationId xmlns:a16="http://schemas.microsoft.com/office/drawing/2014/main" id="{A8BC56A9-59B6-754E-ADE2-EF9E64AEFBAC}"/>
              </a:ext>
            </a:extLst>
          </p:cNvPr>
          <p:cNvSpPr/>
          <p:nvPr/>
        </p:nvSpPr>
        <p:spPr>
          <a:xfrm>
            <a:off x="10272344" y="6168181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作物が育たない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52DA2D81-E78C-59D3-65A9-5A5E2BFB3E2A}"/>
              </a:ext>
            </a:extLst>
          </p:cNvPr>
          <p:cNvSpPr/>
          <p:nvPr/>
        </p:nvSpPr>
        <p:spPr>
          <a:xfrm>
            <a:off x="7940285" y="654197"/>
            <a:ext cx="3598015" cy="88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活動面</a:t>
            </a:r>
          </a:p>
        </p:txBody>
      </p:sp>
      <p:sp>
        <p:nvSpPr>
          <p:cNvPr id="21" name="四角形: メモ 20">
            <a:extLst>
              <a:ext uri="{FF2B5EF4-FFF2-40B4-BE49-F238E27FC236}">
                <a16:creationId xmlns:a16="http://schemas.microsoft.com/office/drawing/2014/main" id="{8F4356DC-3743-63C1-26A6-3E12231298E7}"/>
              </a:ext>
            </a:extLst>
          </p:cNvPr>
          <p:cNvSpPr/>
          <p:nvPr/>
        </p:nvSpPr>
        <p:spPr>
          <a:xfrm>
            <a:off x="5165740" y="5065082"/>
            <a:ext cx="1541613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格差社会が自然と生まれている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550B0924-D716-0156-A73E-026D3333843B}"/>
              </a:ext>
            </a:extLst>
          </p:cNvPr>
          <p:cNvSpPr/>
          <p:nvPr/>
        </p:nvSpPr>
        <p:spPr>
          <a:xfrm>
            <a:off x="8081897" y="5007323"/>
            <a:ext cx="3598015" cy="88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</a:t>
            </a:r>
          </a:p>
        </p:txBody>
      </p:sp>
      <p:sp>
        <p:nvSpPr>
          <p:cNvPr id="23" name="四角形: メモ 22">
            <a:extLst>
              <a:ext uri="{FF2B5EF4-FFF2-40B4-BE49-F238E27FC236}">
                <a16:creationId xmlns:a16="http://schemas.microsoft.com/office/drawing/2014/main" id="{4C4A5D69-492D-DBF9-A96F-FDF6F1411A95}"/>
              </a:ext>
            </a:extLst>
          </p:cNvPr>
          <p:cNvSpPr/>
          <p:nvPr/>
        </p:nvSpPr>
        <p:spPr>
          <a:xfrm>
            <a:off x="10272345" y="7764732"/>
            <a:ext cx="821642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不作</a:t>
            </a:r>
          </a:p>
        </p:txBody>
      </p:sp>
      <p:sp>
        <p:nvSpPr>
          <p:cNvPr id="25" name="四角形: メモ 24">
            <a:extLst>
              <a:ext uri="{FF2B5EF4-FFF2-40B4-BE49-F238E27FC236}">
                <a16:creationId xmlns:a16="http://schemas.microsoft.com/office/drawing/2014/main" id="{D58B920C-2EDF-41CE-F127-176A0088E1D3}"/>
              </a:ext>
            </a:extLst>
          </p:cNvPr>
          <p:cNvSpPr/>
          <p:nvPr/>
        </p:nvSpPr>
        <p:spPr>
          <a:xfrm>
            <a:off x="11296990" y="7764731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旬の食材の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消滅</a:t>
            </a:r>
          </a:p>
        </p:txBody>
      </p:sp>
      <p:sp>
        <p:nvSpPr>
          <p:cNvPr id="26" name="四角形: メモ 25">
            <a:extLst>
              <a:ext uri="{FF2B5EF4-FFF2-40B4-BE49-F238E27FC236}">
                <a16:creationId xmlns:a16="http://schemas.microsoft.com/office/drawing/2014/main" id="{99F7A187-C842-4138-E7E2-187D68D6E7F0}"/>
              </a:ext>
            </a:extLst>
          </p:cNvPr>
          <p:cNvSpPr/>
          <p:nvPr/>
        </p:nvSpPr>
        <p:spPr>
          <a:xfrm>
            <a:off x="2265090" y="5950467"/>
            <a:ext cx="1335920" cy="54784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夏が暑くなる</a:t>
            </a:r>
          </a:p>
        </p:txBody>
      </p:sp>
      <p:sp>
        <p:nvSpPr>
          <p:cNvPr id="27" name="四角形: メモ 26">
            <a:extLst>
              <a:ext uri="{FF2B5EF4-FFF2-40B4-BE49-F238E27FC236}">
                <a16:creationId xmlns:a16="http://schemas.microsoft.com/office/drawing/2014/main" id="{CAD2CF24-B356-18C2-422D-EAA475010648}"/>
              </a:ext>
            </a:extLst>
          </p:cNvPr>
          <p:cNvSpPr/>
          <p:nvPr/>
        </p:nvSpPr>
        <p:spPr>
          <a:xfrm>
            <a:off x="3727467" y="6711704"/>
            <a:ext cx="1335920" cy="54784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エアコン代高い</a:t>
            </a:r>
          </a:p>
        </p:txBody>
      </p:sp>
      <p:sp>
        <p:nvSpPr>
          <p:cNvPr id="28" name="四角形: メモ 27">
            <a:extLst>
              <a:ext uri="{FF2B5EF4-FFF2-40B4-BE49-F238E27FC236}">
                <a16:creationId xmlns:a16="http://schemas.microsoft.com/office/drawing/2014/main" id="{75F5F079-0A3E-2C99-EE2A-1BD538C40B5E}"/>
              </a:ext>
            </a:extLst>
          </p:cNvPr>
          <p:cNvSpPr/>
          <p:nvPr/>
        </p:nvSpPr>
        <p:spPr>
          <a:xfrm>
            <a:off x="3727467" y="5950467"/>
            <a:ext cx="1335920" cy="54784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気候変動</a:t>
            </a:r>
          </a:p>
        </p:txBody>
      </p:sp>
      <p:sp>
        <p:nvSpPr>
          <p:cNvPr id="29" name="四角形: メモ 28">
            <a:extLst>
              <a:ext uri="{FF2B5EF4-FFF2-40B4-BE49-F238E27FC236}">
                <a16:creationId xmlns:a16="http://schemas.microsoft.com/office/drawing/2014/main" id="{7E09573A-8C08-6BEB-3190-72D44C170D9F}"/>
              </a:ext>
            </a:extLst>
          </p:cNvPr>
          <p:cNvSpPr/>
          <p:nvPr/>
        </p:nvSpPr>
        <p:spPr>
          <a:xfrm>
            <a:off x="2265090" y="6697146"/>
            <a:ext cx="1335920" cy="54784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暑さ対策</a:t>
            </a:r>
          </a:p>
        </p:txBody>
      </p:sp>
      <p:sp>
        <p:nvSpPr>
          <p:cNvPr id="30" name="四角形: メモ 29">
            <a:extLst>
              <a:ext uri="{FF2B5EF4-FFF2-40B4-BE49-F238E27FC236}">
                <a16:creationId xmlns:a16="http://schemas.microsoft.com/office/drawing/2014/main" id="{41ACCD0E-4674-0EC4-3A95-7935129A68FC}"/>
              </a:ext>
            </a:extLst>
          </p:cNvPr>
          <p:cNvSpPr/>
          <p:nvPr/>
        </p:nvSpPr>
        <p:spPr>
          <a:xfrm>
            <a:off x="802713" y="6711704"/>
            <a:ext cx="1335920" cy="54784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水不足になる</a:t>
            </a:r>
          </a:p>
        </p:txBody>
      </p:sp>
      <p:sp>
        <p:nvSpPr>
          <p:cNvPr id="31" name="四角形: メモ 30">
            <a:extLst>
              <a:ext uri="{FF2B5EF4-FFF2-40B4-BE49-F238E27FC236}">
                <a16:creationId xmlns:a16="http://schemas.microsoft.com/office/drawing/2014/main" id="{8FA9E365-1378-06B1-347A-8B3FB816E02B}"/>
              </a:ext>
            </a:extLst>
          </p:cNvPr>
          <p:cNvSpPr/>
          <p:nvPr/>
        </p:nvSpPr>
        <p:spPr>
          <a:xfrm>
            <a:off x="1259492" y="7585456"/>
            <a:ext cx="1335920" cy="54784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生態系が崩れる</a:t>
            </a:r>
          </a:p>
        </p:txBody>
      </p:sp>
    </p:spTree>
    <p:extLst>
      <p:ext uri="{BB962C8B-B14F-4D97-AF65-F5344CB8AC3E}">
        <p14:creationId xmlns:p14="http://schemas.microsoft.com/office/powerpoint/2010/main" val="2346587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C028EB-04DD-B4C3-D880-DF56BC7BE7FB}"/>
              </a:ext>
            </a:extLst>
          </p:cNvPr>
          <p:cNvSpPr/>
          <p:nvPr/>
        </p:nvSpPr>
        <p:spPr>
          <a:xfrm>
            <a:off x="0" y="0"/>
            <a:ext cx="12801600" cy="49427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第１回松戸市環境未来会議　　討議①　「温暖化によって私たちが困ることはなにか？」　                                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 R5.10.16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sun) 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8CF8D5-71C2-BC3D-7957-A503B61551C0}"/>
              </a:ext>
            </a:extLst>
          </p:cNvPr>
          <p:cNvSpPr/>
          <p:nvPr/>
        </p:nvSpPr>
        <p:spPr>
          <a:xfrm>
            <a:off x="9487203" y="0"/>
            <a:ext cx="1217041" cy="4942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２班</a:t>
            </a:r>
          </a:p>
        </p:txBody>
      </p:sp>
      <p:sp>
        <p:nvSpPr>
          <p:cNvPr id="92" name="四角形: メモ 91">
            <a:extLst>
              <a:ext uri="{FF2B5EF4-FFF2-40B4-BE49-F238E27FC236}">
                <a16:creationId xmlns:a16="http://schemas.microsoft.com/office/drawing/2014/main" id="{EACCAF0D-249C-E007-667F-AF3C49D63AB5}"/>
              </a:ext>
            </a:extLst>
          </p:cNvPr>
          <p:cNvSpPr/>
          <p:nvPr/>
        </p:nvSpPr>
        <p:spPr>
          <a:xfrm>
            <a:off x="141837" y="1913851"/>
            <a:ext cx="1335920" cy="54784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企業の売り上げ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売りすじの変化</a:t>
            </a:r>
          </a:p>
        </p:txBody>
      </p:sp>
      <p:sp>
        <p:nvSpPr>
          <p:cNvPr id="74" name="四角形: メモ 73">
            <a:extLst>
              <a:ext uri="{FF2B5EF4-FFF2-40B4-BE49-F238E27FC236}">
                <a16:creationId xmlns:a16="http://schemas.microsoft.com/office/drawing/2014/main" id="{7EC58918-DA68-BA65-BDAC-61F88D43DBC5}"/>
              </a:ext>
            </a:extLst>
          </p:cNvPr>
          <p:cNvSpPr/>
          <p:nvPr/>
        </p:nvSpPr>
        <p:spPr>
          <a:xfrm>
            <a:off x="3387601" y="1118636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健康被害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（大気汚染）</a:t>
            </a:r>
          </a:p>
        </p:txBody>
      </p:sp>
      <p:sp>
        <p:nvSpPr>
          <p:cNvPr id="112" name="四角形: メモ 111">
            <a:extLst>
              <a:ext uri="{FF2B5EF4-FFF2-40B4-BE49-F238E27FC236}">
                <a16:creationId xmlns:a16="http://schemas.microsoft.com/office/drawing/2014/main" id="{C329DA64-8948-9FAA-EF16-2795E403F059}"/>
              </a:ext>
            </a:extLst>
          </p:cNvPr>
          <p:cNvSpPr/>
          <p:nvPr/>
        </p:nvSpPr>
        <p:spPr>
          <a:xfrm>
            <a:off x="1620929" y="1126148"/>
            <a:ext cx="1617881" cy="611563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社会保障費等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他の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費用が無くなる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3" name="四角形: メモ 112">
            <a:extLst>
              <a:ext uri="{FF2B5EF4-FFF2-40B4-BE49-F238E27FC236}">
                <a16:creationId xmlns:a16="http://schemas.microsoft.com/office/drawing/2014/main" id="{287E568B-E8E3-3BC4-D202-E0D686C8E3A4}"/>
              </a:ext>
            </a:extLst>
          </p:cNvPr>
          <p:cNvSpPr/>
          <p:nvPr/>
        </p:nvSpPr>
        <p:spPr>
          <a:xfrm>
            <a:off x="3386315" y="2651520"/>
            <a:ext cx="1378248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体調管理の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難しさ</a:t>
            </a:r>
          </a:p>
        </p:txBody>
      </p:sp>
      <p:sp>
        <p:nvSpPr>
          <p:cNvPr id="114" name="四角形: メモ 113">
            <a:extLst>
              <a:ext uri="{FF2B5EF4-FFF2-40B4-BE49-F238E27FC236}">
                <a16:creationId xmlns:a16="http://schemas.microsoft.com/office/drawing/2014/main" id="{3A837D57-2038-345D-1847-89A90A22E34C}"/>
              </a:ext>
            </a:extLst>
          </p:cNvPr>
          <p:cNvSpPr/>
          <p:nvPr/>
        </p:nvSpPr>
        <p:spPr>
          <a:xfrm>
            <a:off x="1620929" y="1867909"/>
            <a:ext cx="1625364" cy="830384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企業の負担が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増える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（ナンチャラ税？）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四角形: メモ 3">
            <a:extLst>
              <a:ext uri="{FF2B5EF4-FFF2-40B4-BE49-F238E27FC236}">
                <a16:creationId xmlns:a16="http://schemas.microsoft.com/office/drawing/2014/main" id="{2731DA1D-0E77-5499-8963-712841F7562D}"/>
              </a:ext>
            </a:extLst>
          </p:cNvPr>
          <p:cNvSpPr/>
          <p:nvPr/>
        </p:nvSpPr>
        <p:spPr>
          <a:xfrm>
            <a:off x="201830" y="1126148"/>
            <a:ext cx="1215934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経済的影響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四角形: メモ 4">
            <a:extLst>
              <a:ext uri="{FF2B5EF4-FFF2-40B4-BE49-F238E27FC236}">
                <a16:creationId xmlns:a16="http://schemas.microsoft.com/office/drawing/2014/main" id="{BDA6AD18-2C32-B066-F0F2-A968422D7821}"/>
              </a:ext>
            </a:extLst>
          </p:cNvPr>
          <p:cNvSpPr/>
          <p:nvPr/>
        </p:nvSpPr>
        <p:spPr>
          <a:xfrm>
            <a:off x="3383339" y="1909335"/>
            <a:ext cx="1368547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花粉症</a:t>
            </a:r>
          </a:p>
        </p:txBody>
      </p:sp>
      <p:sp>
        <p:nvSpPr>
          <p:cNvPr id="7" name="四角形: メモ 6">
            <a:extLst>
              <a:ext uri="{FF2B5EF4-FFF2-40B4-BE49-F238E27FC236}">
                <a16:creationId xmlns:a16="http://schemas.microsoft.com/office/drawing/2014/main" id="{134BE2AD-9491-CC57-26CE-912512D32BDA}"/>
              </a:ext>
            </a:extLst>
          </p:cNvPr>
          <p:cNvSpPr/>
          <p:nvPr/>
        </p:nvSpPr>
        <p:spPr>
          <a:xfrm>
            <a:off x="4896417" y="1148789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春と秋がなくなる</a:t>
            </a:r>
          </a:p>
        </p:txBody>
      </p:sp>
      <p:sp>
        <p:nvSpPr>
          <p:cNvPr id="10" name="四角形: メモ 9">
            <a:extLst>
              <a:ext uri="{FF2B5EF4-FFF2-40B4-BE49-F238E27FC236}">
                <a16:creationId xmlns:a16="http://schemas.microsoft.com/office/drawing/2014/main" id="{29249278-04E4-F649-CC5D-FC60F7D6CF41}"/>
              </a:ext>
            </a:extLst>
          </p:cNvPr>
          <p:cNvSpPr/>
          <p:nvPr/>
        </p:nvSpPr>
        <p:spPr>
          <a:xfrm>
            <a:off x="4896416" y="1902474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四季がなくなる</a:t>
            </a:r>
          </a:p>
        </p:txBody>
      </p:sp>
      <p:sp>
        <p:nvSpPr>
          <p:cNvPr id="14" name="四角形: メモ 13">
            <a:extLst>
              <a:ext uri="{FF2B5EF4-FFF2-40B4-BE49-F238E27FC236}">
                <a16:creationId xmlns:a16="http://schemas.microsoft.com/office/drawing/2014/main" id="{E3C66542-E7C8-26D4-2D01-B2433524BEBD}"/>
              </a:ext>
            </a:extLst>
          </p:cNvPr>
          <p:cNvSpPr/>
          <p:nvPr/>
        </p:nvSpPr>
        <p:spPr>
          <a:xfrm>
            <a:off x="4895025" y="2653604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行事の時期が変更</a:t>
            </a:r>
          </a:p>
        </p:txBody>
      </p:sp>
      <p:sp>
        <p:nvSpPr>
          <p:cNvPr id="15" name="四角形: メモ 14">
            <a:extLst>
              <a:ext uri="{FF2B5EF4-FFF2-40B4-BE49-F238E27FC236}">
                <a16:creationId xmlns:a16="http://schemas.microsoft.com/office/drawing/2014/main" id="{D7732C7F-EB8A-48EF-457D-5DB5CBE862CD}"/>
              </a:ext>
            </a:extLst>
          </p:cNvPr>
          <p:cNvSpPr/>
          <p:nvPr/>
        </p:nvSpPr>
        <p:spPr>
          <a:xfrm>
            <a:off x="6408454" y="1148789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エネルギー不足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燃料高騰</a:t>
            </a:r>
          </a:p>
        </p:txBody>
      </p:sp>
      <p:sp>
        <p:nvSpPr>
          <p:cNvPr id="16" name="四角形: メモ 15">
            <a:extLst>
              <a:ext uri="{FF2B5EF4-FFF2-40B4-BE49-F238E27FC236}">
                <a16:creationId xmlns:a16="http://schemas.microsoft.com/office/drawing/2014/main" id="{7EEDE4FF-253E-A793-0B14-9AAB4A495196}"/>
              </a:ext>
            </a:extLst>
          </p:cNvPr>
          <p:cNvSpPr/>
          <p:nvPr/>
        </p:nvSpPr>
        <p:spPr>
          <a:xfrm>
            <a:off x="6400800" y="1900155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電力不足</a:t>
            </a:r>
          </a:p>
        </p:txBody>
      </p:sp>
      <p:sp>
        <p:nvSpPr>
          <p:cNvPr id="24" name="四角形: メモ 23">
            <a:extLst>
              <a:ext uri="{FF2B5EF4-FFF2-40B4-BE49-F238E27FC236}">
                <a16:creationId xmlns:a16="http://schemas.microsoft.com/office/drawing/2014/main" id="{E8328C55-DC50-5385-CF17-B7EFAD963FDF}"/>
              </a:ext>
            </a:extLst>
          </p:cNvPr>
          <p:cNvSpPr/>
          <p:nvPr/>
        </p:nvSpPr>
        <p:spPr>
          <a:xfrm>
            <a:off x="6435126" y="2651521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電気代の高騰</a:t>
            </a:r>
          </a:p>
        </p:txBody>
      </p:sp>
      <p:sp>
        <p:nvSpPr>
          <p:cNvPr id="72" name="四角形: メモ 71">
            <a:extLst>
              <a:ext uri="{FF2B5EF4-FFF2-40B4-BE49-F238E27FC236}">
                <a16:creationId xmlns:a16="http://schemas.microsoft.com/office/drawing/2014/main" id="{0D05508F-7C6C-0B16-CE76-5BE489FC865D}"/>
              </a:ext>
            </a:extLst>
          </p:cNvPr>
          <p:cNvSpPr/>
          <p:nvPr/>
        </p:nvSpPr>
        <p:spPr>
          <a:xfrm>
            <a:off x="9429711" y="1133959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自然災害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カミナリ</a:t>
            </a:r>
          </a:p>
        </p:txBody>
      </p:sp>
      <p:sp>
        <p:nvSpPr>
          <p:cNvPr id="73" name="四角形: メモ 72">
            <a:extLst>
              <a:ext uri="{FF2B5EF4-FFF2-40B4-BE49-F238E27FC236}">
                <a16:creationId xmlns:a16="http://schemas.microsoft.com/office/drawing/2014/main" id="{CFC7F3A4-2A32-3438-678C-BA876EE7B24D}"/>
              </a:ext>
            </a:extLst>
          </p:cNvPr>
          <p:cNvSpPr/>
          <p:nvPr/>
        </p:nvSpPr>
        <p:spPr>
          <a:xfrm>
            <a:off x="7920895" y="1130900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食べられる食材が限られそう</a:t>
            </a:r>
          </a:p>
        </p:txBody>
      </p:sp>
      <p:sp>
        <p:nvSpPr>
          <p:cNvPr id="80" name="四角形: メモ 79">
            <a:extLst>
              <a:ext uri="{FF2B5EF4-FFF2-40B4-BE49-F238E27FC236}">
                <a16:creationId xmlns:a16="http://schemas.microsoft.com/office/drawing/2014/main" id="{67E324B5-12EC-0A64-1EE8-C3E81551F9DE}"/>
              </a:ext>
            </a:extLst>
          </p:cNvPr>
          <p:cNvSpPr/>
          <p:nvPr/>
        </p:nvSpPr>
        <p:spPr>
          <a:xfrm>
            <a:off x="7905184" y="1905841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食材不足</a:t>
            </a:r>
          </a:p>
        </p:txBody>
      </p:sp>
      <p:sp>
        <p:nvSpPr>
          <p:cNvPr id="82" name="四角形: メモ 81">
            <a:extLst>
              <a:ext uri="{FF2B5EF4-FFF2-40B4-BE49-F238E27FC236}">
                <a16:creationId xmlns:a16="http://schemas.microsoft.com/office/drawing/2014/main" id="{3BAB39AA-E913-976F-C31B-052FD0BB767A}"/>
              </a:ext>
            </a:extLst>
          </p:cNvPr>
          <p:cNvSpPr/>
          <p:nvPr/>
        </p:nvSpPr>
        <p:spPr>
          <a:xfrm>
            <a:off x="7925613" y="2656568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野菜不足</a:t>
            </a:r>
          </a:p>
        </p:txBody>
      </p:sp>
      <p:sp>
        <p:nvSpPr>
          <p:cNvPr id="83" name="四角形: メモ 82">
            <a:extLst>
              <a:ext uri="{FF2B5EF4-FFF2-40B4-BE49-F238E27FC236}">
                <a16:creationId xmlns:a16="http://schemas.microsoft.com/office/drawing/2014/main" id="{8BCC998B-17AE-A382-54BE-030BD2FF9B57}"/>
              </a:ext>
            </a:extLst>
          </p:cNvPr>
          <p:cNvSpPr/>
          <p:nvPr/>
        </p:nvSpPr>
        <p:spPr>
          <a:xfrm>
            <a:off x="10945373" y="1147573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生態系崩れる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種の絶滅</a:t>
            </a:r>
          </a:p>
        </p:txBody>
      </p:sp>
      <p:sp>
        <p:nvSpPr>
          <p:cNvPr id="84" name="四角形: メモ 83">
            <a:extLst>
              <a:ext uri="{FF2B5EF4-FFF2-40B4-BE49-F238E27FC236}">
                <a16:creationId xmlns:a16="http://schemas.microsoft.com/office/drawing/2014/main" id="{19426E82-7477-0596-65F3-5CAF0439F662}"/>
              </a:ext>
            </a:extLst>
          </p:cNvPr>
          <p:cNvSpPr/>
          <p:nvPr/>
        </p:nvSpPr>
        <p:spPr>
          <a:xfrm>
            <a:off x="10944114" y="1909334"/>
            <a:ext cx="1715649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動植物の生態系・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生息地の破壊</a:t>
            </a:r>
          </a:p>
        </p:txBody>
      </p:sp>
      <p:sp>
        <p:nvSpPr>
          <p:cNvPr id="85" name="四角形: メモ 84">
            <a:extLst>
              <a:ext uri="{FF2B5EF4-FFF2-40B4-BE49-F238E27FC236}">
                <a16:creationId xmlns:a16="http://schemas.microsoft.com/office/drawing/2014/main" id="{25573A67-8C51-3005-1672-7F08921F904B}"/>
              </a:ext>
            </a:extLst>
          </p:cNvPr>
          <p:cNvSpPr/>
          <p:nvPr/>
        </p:nvSpPr>
        <p:spPr>
          <a:xfrm>
            <a:off x="9415712" y="1909334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台風の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数が多い</a:t>
            </a:r>
          </a:p>
        </p:txBody>
      </p:sp>
      <p:sp>
        <p:nvSpPr>
          <p:cNvPr id="87" name="四角形: メモ 86">
            <a:extLst>
              <a:ext uri="{FF2B5EF4-FFF2-40B4-BE49-F238E27FC236}">
                <a16:creationId xmlns:a16="http://schemas.microsoft.com/office/drawing/2014/main" id="{615ECBDA-9875-A1B6-0C3C-90DC1C03B758}"/>
              </a:ext>
            </a:extLst>
          </p:cNvPr>
          <p:cNvSpPr/>
          <p:nvPr/>
        </p:nvSpPr>
        <p:spPr>
          <a:xfrm>
            <a:off x="9429710" y="2651520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ゲリラ豪雨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災害</a:t>
            </a:r>
          </a:p>
        </p:txBody>
      </p:sp>
      <p:sp>
        <p:nvSpPr>
          <p:cNvPr id="88" name="四角形: メモ 87">
            <a:extLst>
              <a:ext uri="{FF2B5EF4-FFF2-40B4-BE49-F238E27FC236}">
                <a16:creationId xmlns:a16="http://schemas.microsoft.com/office/drawing/2014/main" id="{22AF64CD-C457-95F8-0E4A-AA6FB423CBF7}"/>
              </a:ext>
            </a:extLst>
          </p:cNvPr>
          <p:cNvSpPr/>
          <p:nvPr/>
        </p:nvSpPr>
        <p:spPr>
          <a:xfrm>
            <a:off x="10944114" y="2643240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魚が日本から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いなくなる</a:t>
            </a:r>
          </a:p>
        </p:txBody>
      </p:sp>
      <p:sp>
        <p:nvSpPr>
          <p:cNvPr id="170" name="四角形: メモ 169">
            <a:extLst>
              <a:ext uri="{FF2B5EF4-FFF2-40B4-BE49-F238E27FC236}">
                <a16:creationId xmlns:a16="http://schemas.microsoft.com/office/drawing/2014/main" id="{0867BB6A-CE87-B6B4-C864-39D1760A291C}"/>
              </a:ext>
            </a:extLst>
          </p:cNvPr>
          <p:cNvSpPr/>
          <p:nvPr/>
        </p:nvSpPr>
        <p:spPr>
          <a:xfrm>
            <a:off x="3369378" y="3393705"/>
            <a:ext cx="1378248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熱中症</a:t>
            </a:r>
          </a:p>
        </p:txBody>
      </p:sp>
      <p:sp>
        <p:nvSpPr>
          <p:cNvPr id="171" name="四角形: メモ 170">
            <a:extLst>
              <a:ext uri="{FF2B5EF4-FFF2-40B4-BE49-F238E27FC236}">
                <a16:creationId xmlns:a16="http://schemas.microsoft.com/office/drawing/2014/main" id="{0B69B0C0-F637-85BC-FC3B-101311551ABC}"/>
              </a:ext>
            </a:extLst>
          </p:cNvPr>
          <p:cNvSpPr/>
          <p:nvPr/>
        </p:nvSpPr>
        <p:spPr>
          <a:xfrm>
            <a:off x="3369378" y="4135890"/>
            <a:ext cx="1378248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外の活動が減る</a:t>
            </a:r>
          </a:p>
        </p:txBody>
      </p:sp>
      <p:sp>
        <p:nvSpPr>
          <p:cNvPr id="172" name="四角形: メモ 171">
            <a:extLst>
              <a:ext uri="{FF2B5EF4-FFF2-40B4-BE49-F238E27FC236}">
                <a16:creationId xmlns:a16="http://schemas.microsoft.com/office/drawing/2014/main" id="{DF8201E5-B554-01AE-47B3-C41B45F9F6A0}"/>
              </a:ext>
            </a:extLst>
          </p:cNvPr>
          <p:cNvSpPr/>
          <p:nvPr/>
        </p:nvSpPr>
        <p:spPr>
          <a:xfrm>
            <a:off x="4896416" y="3410253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ファッションが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限定される</a:t>
            </a:r>
          </a:p>
        </p:txBody>
      </p:sp>
      <p:sp>
        <p:nvSpPr>
          <p:cNvPr id="173" name="四角形: メモ 172">
            <a:extLst>
              <a:ext uri="{FF2B5EF4-FFF2-40B4-BE49-F238E27FC236}">
                <a16:creationId xmlns:a16="http://schemas.microsoft.com/office/drawing/2014/main" id="{8C3B6CFA-8573-ED0D-878A-E557294430DB}"/>
              </a:ext>
            </a:extLst>
          </p:cNvPr>
          <p:cNvSpPr/>
          <p:nvPr/>
        </p:nvSpPr>
        <p:spPr>
          <a:xfrm>
            <a:off x="3378488" y="4936346"/>
            <a:ext cx="1378248" cy="97971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猛暑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運動不足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（歩く 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↓↓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174" name="四角形: メモ 173">
            <a:extLst>
              <a:ext uri="{FF2B5EF4-FFF2-40B4-BE49-F238E27FC236}">
                <a16:creationId xmlns:a16="http://schemas.microsoft.com/office/drawing/2014/main" id="{49196B5E-0E2F-655F-3BB4-BD6719D67928}"/>
              </a:ext>
            </a:extLst>
          </p:cNvPr>
          <p:cNvSpPr/>
          <p:nvPr/>
        </p:nvSpPr>
        <p:spPr>
          <a:xfrm>
            <a:off x="3369378" y="6186158"/>
            <a:ext cx="1378248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体力 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↓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こども・高齢者</a:t>
            </a:r>
          </a:p>
        </p:txBody>
      </p:sp>
      <p:sp>
        <p:nvSpPr>
          <p:cNvPr id="175" name="四角形: メモ 174">
            <a:extLst>
              <a:ext uri="{FF2B5EF4-FFF2-40B4-BE49-F238E27FC236}">
                <a16:creationId xmlns:a16="http://schemas.microsoft.com/office/drawing/2014/main" id="{142F6770-FFFD-7045-4C72-629C06517899}"/>
              </a:ext>
            </a:extLst>
          </p:cNvPr>
          <p:cNvSpPr/>
          <p:nvPr/>
        </p:nvSpPr>
        <p:spPr>
          <a:xfrm>
            <a:off x="7920895" y="3410253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食品の高騰</a:t>
            </a:r>
          </a:p>
        </p:txBody>
      </p:sp>
      <p:sp>
        <p:nvSpPr>
          <p:cNvPr id="176" name="四角形: メモ 175">
            <a:extLst>
              <a:ext uri="{FF2B5EF4-FFF2-40B4-BE49-F238E27FC236}">
                <a16:creationId xmlns:a16="http://schemas.microsoft.com/office/drawing/2014/main" id="{E72A4216-32B6-BE4B-9296-07B2B6F3A75B}"/>
              </a:ext>
            </a:extLst>
          </p:cNvPr>
          <p:cNvSpPr/>
          <p:nvPr/>
        </p:nvSpPr>
        <p:spPr>
          <a:xfrm>
            <a:off x="9429710" y="3410918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洪水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（冠水）</a:t>
            </a:r>
          </a:p>
        </p:txBody>
      </p:sp>
      <p:sp>
        <p:nvSpPr>
          <p:cNvPr id="177" name="四角形: メモ 176">
            <a:extLst>
              <a:ext uri="{FF2B5EF4-FFF2-40B4-BE49-F238E27FC236}">
                <a16:creationId xmlns:a16="http://schemas.microsoft.com/office/drawing/2014/main" id="{208118E4-126D-8ECA-EEE2-4C83CBE67B8C}"/>
              </a:ext>
            </a:extLst>
          </p:cNvPr>
          <p:cNvSpPr/>
          <p:nvPr/>
        </p:nvSpPr>
        <p:spPr>
          <a:xfrm>
            <a:off x="9473116" y="4171052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海面の上昇</a:t>
            </a:r>
          </a:p>
        </p:txBody>
      </p:sp>
      <p:sp>
        <p:nvSpPr>
          <p:cNvPr id="178" name="四角形: メモ 177">
            <a:extLst>
              <a:ext uri="{FF2B5EF4-FFF2-40B4-BE49-F238E27FC236}">
                <a16:creationId xmlns:a16="http://schemas.microsoft.com/office/drawing/2014/main" id="{4E53DCEE-718B-D706-DEE2-464AD78CBEBA}"/>
              </a:ext>
            </a:extLst>
          </p:cNvPr>
          <p:cNvSpPr/>
          <p:nvPr/>
        </p:nvSpPr>
        <p:spPr>
          <a:xfrm>
            <a:off x="9473116" y="4901184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海面上昇</a:t>
            </a:r>
          </a:p>
        </p:txBody>
      </p:sp>
      <p:sp>
        <p:nvSpPr>
          <p:cNvPr id="179" name="四角形: メモ 178">
            <a:extLst>
              <a:ext uri="{FF2B5EF4-FFF2-40B4-BE49-F238E27FC236}">
                <a16:creationId xmlns:a16="http://schemas.microsoft.com/office/drawing/2014/main" id="{82787CDB-FB8C-2A30-8DA5-C24726219BB8}"/>
              </a:ext>
            </a:extLst>
          </p:cNvPr>
          <p:cNvSpPr/>
          <p:nvPr/>
        </p:nvSpPr>
        <p:spPr>
          <a:xfrm>
            <a:off x="9473115" y="5657193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日本沈没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（海面上昇）</a:t>
            </a:r>
          </a:p>
        </p:txBody>
      </p:sp>
      <p:sp>
        <p:nvSpPr>
          <p:cNvPr id="180" name="四角形: メモ 179">
            <a:extLst>
              <a:ext uri="{FF2B5EF4-FFF2-40B4-BE49-F238E27FC236}">
                <a16:creationId xmlns:a16="http://schemas.microsoft.com/office/drawing/2014/main" id="{8E860ED1-2FDA-A36D-AABA-E81B50606674}"/>
              </a:ext>
            </a:extLst>
          </p:cNvPr>
          <p:cNvSpPr/>
          <p:nvPr/>
        </p:nvSpPr>
        <p:spPr>
          <a:xfrm>
            <a:off x="9473115" y="6413202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水不足</a:t>
            </a:r>
          </a:p>
        </p:txBody>
      </p:sp>
      <p:sp>
        <p:nvSpPr>
          <p:cNvPr id="181" name="四角形: メモ 180">
            <a:extLst>
              <a:ext uri="{FF2B5EF4-FFF2-40B4-BE49-F238E27FC236}">
                <a16:creationId xmlns:a16="http://schemas.microsoft.com/office/drawing/2014/main" id="{B7449C81-1541-7260-6F26-391E37AADAEC}"/>
              </a:ext>
            </a:extLst>
          </p:cNvPr>
          <p:cNvSpPr/>
          <p:nvPr/>
        </p:nvSpPr>
        <p:spPr>
          <a:xfrm>
            <a:off x="10945373" y="3410252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虫が増える</a:t>
            </a:r>
          </a:p>
        </p:txBody>
      </p:sp>
      <p:sp>
        <p:nvSpPr>
          <p:cNvPr id="182" name="四角形: メモ 181">
            <a:extLst>
              <a:ext uri="{FF2B5EF4-FFF2-40B4-BE49-F238E27FC236}">
                <a16:creationId xmlns:a16="http://schemas.microsoft.com/office/drawing/2014/main" id="{C2923A36-3059-D2E5-E786-38F4315E0D87}"/>
              </a:ext>
            </a:extLst>
          </p:cNvPr>
          <p:cNvSpPr/>
          <p:nvPr/>
        </p:nvSpPr>
        <p:spPr>
          <a:xfrm>
            <a:off x="10944114" y="4144158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絶滅危惧種が絶滅する</a:t>
            </a:r>
          </a:p>
        </p:txBody>
      </p:sp>
      <p:sp>
        <p:nvSpPr>
          <p:cNvPr id="183" name="四角形: メモ 182">
            <a:extLst>
              <a:ext uri="{FF2B5EF4-FFF2-40B4-BE49-F238E27FC236}">
                <a16:creationId xmlns:a16="http://schemas.microsoft.com/office/drawing/2014/main" id="{A8BC56A9-59B6-754E-ADE2-EF9E64AEFBAC}"/>
              </a:ext>
            </a:extLst>
          </p:cNvPr>
          <p:cNvSpPr/>
          <p:nvPr/>
        </p:nvSpPr>
        <p:spPr>
          <a:xfrm>
            <a:off x="10944114" y="4922392"/>
            <a:ext cx="1360025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庭木が数本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枯れる</a:t>
            </a:r>
          </a:p>
        </p:txBody>
      </p:sp>
    </p:spTree>
    <p:extLst>
      <p:ext uri="{BB962C8B-B14F-4D97-AF65-F5344CB8AC3E}">
        <p14:creationId xmlns:p14="http://schemas.microsoft.com/office/powerpoint/2010/main" val="402385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C028EB-04DD-B4C3-D880-DF56BC7BE7FB}"/>
              </a:ext>
            </a:extLst>
          </p:cNvPr>
          <p:cNvSpPr/>
          <p:nvPr/>
        </p:nvSpPr>
        <p:spPr>
          <a:xfrm>
            <a:off x="0" y="0"/>
            <a:ext cx="12801600" cy="49427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第１回松戸市環境未来会議　　討議①　「温暖化によって私たちが困ることはなにか？」　                                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 R5.10.16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sun) 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</a:p>
        </p:txBody>
      </p:sp>
      <p:sp>
        <p:nvSpPr>
          <p:cNvPr id="79" name="フリーフォーム: 図形 78">
            <a:extLst>
              <a:ext uri="{FF2B5EF4-FFF2-40B4-BE49-F238E27FC236}">
                <a16:creationId xmlns:a16="http://schemas.microsoft.com/office/drawing/2014/main" id="{048999B3-9879-A1D8-7DF8-2F56D1868863}"/>
              </a:ext>
            </a:extLst>
          </p:cNvPr>
          <p:cNvSpPr/>
          <p:nvPr/>
        </p:nvSpPr>
        <p:spPr>
          <a:xfrm>
            <a:off x="2071171" y="3040655"/>
            <a:ext cx="6687239" cy="5226410"/>
          </a:xfrm>
          <a:custGeom>
            <a:avLst/>
            <a:gdLst>
              <a:gd name="connsiteX0" fmla="*/ 6687239 w 6687239"/>
              <a:gd name="connsiteY0" fmla="*/ 3966073 h 5226410"/>
              <a:gd name="connsiteX1" fmla="*/ 4208443 w 6687239"/>
              <a:gd name="connsiteY1" fmla="*/ 5023692 h 5226410"/>
              <a:gd name="connsiteX2" fmla="*/ 2214390 w 6687239"/>
              <a:gd name="connsiteY2" fmla="*/ 5221996 h 5226410"/>
              <a:gd name="connsiteX3" fmla="*/ 1178805 w 6687239"/>
              <a:gd name="connsiteY3" fmla="*/ 4946574 h 5226410"/>
              <a:gd name="connsiteX4" fmla="*/ 385590 w 6687239"/>
              <a:gd name="connsiteY4" fmla="*/ 4131326 h 5226410"/>
              <a:gd name="connsiteX5" fmla="*/ 0 w 6687239"/>
              <a:gd name="connsiteY5" fmla="*/ 0 h 5226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87239" h="5226410">
                <a:moveTo>
                  <a:pt x="6687239" y="3966073"/>
                </a:moveTo>
                <a:cubicBezTo>
                  <a:pt x="5820578" y="4390222"/>
                  <a:pt x="4953918" y="4814372"/>
                  <a:pt x="4208443" y="5023692"/>
                </a:cubicBezTo>
                <a:cubicBezTo>
                  <a:pt x="3462968" y="5233012"/>
                  <a:pt x="2719330" y="5234849"/>
                  <a:pt x="2214390" y="5221996"/>
                </a:cubicBezTo>
                <a:cubicBezTo>
                  <a:pt x="1709450" y="5209143"/>
                  <a:pt x="1483605" y="5128352"/>
                  <a:pt x="1178805" y="4946574"/>
                </a:cubicBezTo>
                <a:cubicBezTo>
                  <a:pt x="874005" y="4764796"/>
                  <a:pt x="582057" y="4955755"/>
                  <a:pt x="385590" y="4131326"/>
                </a:cubicBezTo>
                <a:cubicBezTo>
                  <a:pt x="189123" y="3306897"/>
                  <a:pt x="94561" y="1653448"/>
                  <a:pt x="0" y="0"/>
                </a:cubicBezTo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6" name="楕円 75">
            <a:extLst>
              <a:ext uri="{FF2B5EF4-FFF2-40B4-BE49-F238E27FC236}">
                <a16:creationId xmlns:a16="http://schemas.microsoft.com/office/drawing/2014/main" id="{328FBD20-47AB-F06D-7E02-F39DD7258A73}"/>
              </a:ext>
            </a:extLst>
          </p:cNvPr>
          <p:cNvSpPr/>
          <p:nvPr/>
        </p:nvSpPr>
        <p:spPr>
          <a:xfrm>
            <a:off x="572877" y="1064760"/>
            <a:ext cx="3283027" cy="1951169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楕円 69">
            <a:extLst>
              <a:ext uri="{FF2B5EF4-FFF2-40B4-BE49-F238E27FC236}">
                <a16:creationId xmlns:a16="http://schemas.microsoft.com/office/drawing/2014/main" id="{1F31FDAB-DD9D-3C20-3A04-0252B95F53D4}"/>
              </a:ext>
            </a:extLst>
          </p:cNvPr>
          <p:cNvSpPr/>
          <p:nvPr/>
        </p:nvSpPr>
        <p:spPr>
          <a:xfrm>
            <a:off x="8506336" y="4105945"/>
            <a:ext cx="3838664" cy="3812591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8CF8D5-71C2-BC3D-7957-A503B61551C0}"/>
              </a:ext>
            </a:extLst>
          </p:cNvPr>
          <p:cNvSpPr/>
          <p:nvPr/>
        </p:nvSpPr>
        <p:spPr>
          <a:xfrm>
            <a:off x="9545525" y="0"/>
            <a:ext cx="1217041" cy="4942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３班</a:t>
            </a:r>
          </a:p>
        </p:txBody>
      </p:sp>
      <p:sp>
        <p:nvSpPr>
          <p:cNvPr id="8" name="四角形: メモ 7">
            <a:extLst>
              <a:ext uri="{FF2B5EF4-FFF2-40B4-BE49-F238E27FC236}">
                <a16:creationId xmlns:a16="http://schemas.microsoft.com/office/drawing/2014/main" id="{FEDD2B77-207A-EBFA-1376-4EC42AF6320E}"/>
              </a:ext>
            </a:extLst>
          </p:cNvPr>
          <p:cNvSpPr/>
          <p:nvPr/>
        </p:nvSpPr>
        <p:spPr>
          <a:xfrm>
            <a:off x="6796813" y="2557273"/>
            <a:ext cx="1709523" cy="850858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生活の制限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 車を使っての移動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水・電気の使用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四角形: メモ 10">
            <a:extLst>
              <a:ext uri="{FF2B5EF4-FFF2-40B4-BE49-F238E27FC236}">
                <a16:creationId xmlns:a16="http://schemas.microsoft.com/office/drawing/2014/main" id="{C38CDF4D-6755-0D2F-9F7D-180385FD69D9}"/>
              </a:ext>
            </a:extLst>
          </p:cNvPr>
          <p:cNvSpPr/>
          <p:nvPr/>
        </p:nvSpPr>
        <p:spPr>
          <a:xfrm>
            <a:off x="4295265" y="7657491"/>
            <a:ext cx="1994159" cy="79997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イベントの時短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 仲間づくり難しい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 家族の応援もできない</a:t>
            </a:r>
          </a:p>
        </p:txBody>
      </p:sp>
      <p:sp>
        <p:nvSpPr>
          <p:cNvPr id="90" name="四角形: メモ 89">
            <a:extLst>
              <a:ext uri="{FF2B5EF4-FFF2-40B4-BE49-F238E27FC236}">
                <a16:creationId xmlns:a16="http://schemas.microsoft.com/office/drawing/2014/main" id="{39DF64F5-A247-AA2E-0B11-71E91A09F02E}"/>
              </a:ext>
            </a:extLst>
          </p:cNvPr>
          <p:cNvSpPr/>
          <p:nvPr/>
        </p:nvSpPr>
        <p:spPr>
          <a:xfrm>
            <a:off x="9080665" y="7270799"/>
            <a:ext cx="1217943" cy="547841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輸入食材への農薬懸念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2" name="四角形: メモ 91">
            <a:extLst>
              <a:ext uri="{FF2B5EF4-FFF2-40B4-BE49-F238E27FC236}">
                <a16:creationId xmlns:a16="http://schemas.microsoft.com/office/drawing/2014/main" id="{EACCAF0D-249C-E007-667F-AF3C49D63AB5}"/>
              </a:ext>
            </a:extLst>
          </p:cNvPr>
          <p:cNvSpPr/>
          <p:nvPr/>
        </p:nvSpPr>
        <p:spPr>
          <a:xfrm>
            <a:off x="261823" y="3637793"/>
            <a:ext cx="1617881" cy="54784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企業の商品計画が変わってきた</a:t>
            </a:r>
          </a:p>
        </p:txBody>
      </p:sp>
      <p:sp>
        <p:nvSpPr>
          <p:cNvPr id="74" name="四角形: メモ 73">
            <a:extLst>
              <a:ext uri="{FF2B5EF4-FFF2-40B4-BE49-F238E27FC236}">
                <a16:creationId xmlns:a16="http://schemas.microsoft.com/office/drawing/2014/main" id="{7EC58918-DA68-BA65-BDAC-61F88D43DBC5}"/>
              </a:ext>
            </a:extLst>
          </p:cNvPr>
          <p:cNvSpPr/>
          <p:nvPr/>
        </p:nvSpPr>
        <p:spPr>
          <a:xfrm>
            <a:off x="1383832" y="947974"/>
            <a:ext cx="1498793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旬の食材の消滅</a:t>
            </a:r>
          </a:p>
        </p:txBody>
      </p:sp>
      <p:sp>
        <p:nvSpPr>
          <p:cNvPr id="75" name="四角形: メモ 74">
            <a:extLst>
              <a:ext uri="{FF2B5EF4-FFF2-40B4-BE49-F238E27FC236}">
                <a16:creationId xmlns:a16="http://schemas.microsoft.com/office/drawing/2014/main" id="{051C5A0B-0645-9B1F-8E72-C1A74731198C}"/>
              </a:ext>
            </a:extLst>
          </p:cNvPr>
          <p:cNvSpPr/>
          <p:nvPr/>
        </p:nvSpPr>
        <p:spPr>
          <a:xfrm>
            <a:off x="6506806" y="4840001"/>
            <a:ext cx="1515604" cy="79997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動植物の絶滅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→食べ物、動物園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固有種</a:t>
            </a:r>
          </a:p>
        </p:txBody>
      </p:sp>
      <p:sp>
        <p:nvSpPr>
          <p:cNvPr id="77" name="四角形: メモ 76">
            <a:extLst>
              <a:ext uri="{FF2B5EF4-FFF2-40B4-BE49-F238E27FC236}">
                <a16:creationId xmlns:a16="http://schemas.microsoft.com/office/drawing/2014/main" id="{69D0F42E-841E-543C-40A6-BFF9C2D9219D}"/>
              </a:ext>
            </a:extLst>
          </p:cNvPr>
          <p:cNvSpPr/>
          <p:nvPr/>
        </p:nvSpPr>
        <p:spPr>
          <a:xfrm>
            <a:off x="6740739" y="4207410"/>
            <a:ext cx="1500014" cy="522839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海面上昇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ペンギンの絶滅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2" name="四角形: メモ 111">
            <a:extLst>
              <a:ext uri="{FF2B5EF4-FFF2-40B4-BE49-F238E27FC236}">
                <a16:creationId xmlns:a16="http://schemas.microsoft.com/office/drawing/2014/main" id="{C329DA64-8948-9FAA-EF16-2795E403F059}"/>
              </a:ext>
            </a:extLst>
          </p:cNvPr>
          <p:cNvSpPr/>
          <p:nvPr/>
        </p:nvSpPr>
        <p:spPr>
          <a:xfrm>
            <a:off x="2147837" y="1813664"/>
            <a:ext cx="1400542" cy="1034244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今までスーパーで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安く購入できた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鮮魚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の値段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倍以上になった</a:t>
            </a:r>
          </a:p>
        </p:txBody>
      </p:sp>
      <p:sp>
        <p:nvSpPr>
          <p:cNvPr id="113" name="四角形: メモ 112">
            <a:extLst>
              <a:ext uri="{FF2B5EF4-FFF2-40B4-BE49-F238E27FC236}">
                <a16:creationId xmlns:a16="http://schemas.microsoft.com/office/drawing/2014/main" id="{287E568B-E8E3-3BC4-D202-E0D686C8E3A4}"/>
              </a:ext>
            </a:extLst>
          </p:cNvPr>
          <p:cNvSpPr/>
          <p:nvPr/>
        </p:nvSpPr>
        <p:spPr>
          <a:xfrm>
            <a:off x="4841069" y="3753619"/>
            <a:ext cx="1129973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健康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（熱中症）</a:t>
            </a:r>
          </a:p>
        </p:txBody>
      </p:sp>
      <p:sp>
        <p:nvSpPr>
          <p:cNvPr id="99" name="四角形: メモ 98">
            <a:extLst>
              <a:ext uri="{FF2B5EF4-FFF2-40B4-BE49-F238E27FC236}">
                <a16:creationId xmlns:a16="http://schemas.microsoft.com/office/drawing/2014/main" id="{AB51489E-06A4-39F4-385E-C9DE1E3AFBE1}"/>
              </a:ext>
            </a:extLst>
          </p:cNvPr>
          <p:cNvSpPr/>
          <p:nvPr/>
        </p:nvSpPr>
        <p:spPr>
          <a:xfrm>
            <a:off x="5566003" y="803341"/>
            <a:ext cx="1994159" cy="522839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他の人と温暖化について話す機会を得た！</a:t>
            </a:r>
          </a:p>
        </p:txBody>
      </p:sp>
      <p:sp>
        <p:nvSpPr>
          <p:cNvPr id="114" name="四角形: メモ 113">
            <a:extLst>
              <a:ext uri="{FF2B5EF4-FFF2-40B4-BE49-F238E27FC236}">
                <a16:creationId xmlns:a16="http://schemas.microsoft.com/office/drawing/2014/main" id="{3A837D57-2038-345D-1847-89A90A22E34C}"/>
              </a:ext>
            </a:extLst>
          </p:cNvPr>
          <p:cNvSpPr/>
          <p:nvPr/>
        </p:nvSpPr>
        <p:spPr>
          <a:xfrm>
            <a:off x="3616347" y="665346"/>
            <a:ext cx="1215934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害虫の北上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四角形: メモ 18">
            <a:extLst>
              <a:ext uri="{FF2B5EF4-FFF2-40B4-BE49-F238E27FC236}">
                <a16:creationId xmlns:a16="http://schemas.microsoft.com/office/drawing/2014/main" id="{8ED46830-1F7B-5B23-62C7-2B9669E9AF21}"/>
              </a:ext>
            </a:extLst>
          </p:cNvPr>
          <p:cNvSpPr/>
          <p:nvPr/>
        </p:nvSpPr>
        <p:spPr>
          <a:xfrm>
            <a:off x="2270069" y="3408633"/>
            <a:ext cx="1826337" cy="850858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気温の上昇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 熱中症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外での活動の制限  </a:t>
            </a:r>
          </a:p>
        </p:txBody>
      </p:sp>
      <p:sp>
        <p:nvSpPr>
          <p:cNvPr id="20" name="四角形: メモ 19">
            <a:extLst>
              <a:ext uri="{FF2B5EF4-FFF2-40B4-BE49-F238E27FC236}">
                <a16:creationId xmlns:a16="http://schemas.microsoft.com/office/drawing/2014/main" id="{A59A7B0F-6977-7DAD-8D07-0EF2C3D3188C}"/>
              </a:ext>
            </a:extLst>
          </p:cNvPr>
          <p:cNvSpPr/>
          <p:nvPr/>
        </p:nvSpPr>
        <p:spPr>
          <a:xfrm>
            <a:off x="2452354" y="7146640"/>
            <a:ext cx="1194797" cy="799973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ウィルス発生も地球温暖化の影響か</a:t>
            </a:r>
          </a:p>
        </p:txBody>
      </p:sp>
      <p:sp>
        <p:nvSpPr>
          <p:cNvPr id="21" name="四角形: メモ 20">
            <a:extLst>
              <a:ext uri="{FF2B5EF4-FFF2-40B4-BE49-F238E27FC236}">
                <a16:creationId xmlns:a16="http://schemas.microsoft.com/office/drawing/2014/main" id="{4B1FB27F-B277-CBE7-A0AC-078BA5137E5D}"/>
              </a:ext>
            </a:extLst>
          </p:cNvPr>
          <p:cNvSpPr/>
          <p:nvPr/>
        </p:nvSpPr>
        <p:spPr>
          <a:xfrm>
            <a:off x="2375483" y="4455542"/>
            <a:ext cx="1090480" cy="838837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家の中の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熱中症増加</a:t>
            </a:r>
          </a:p>
        </p:txBody>
      </p:sp>
      <p:sp>
        <p:nvSpPr>
          <p:cNvPr id="22" name="四角形: メモ 21">
            <a:extLst>
              <a:ext uri="{FF2B5EF4-FFF2-40B4-BE49-F238E27FC236}">
                <a16:creationId xmlns:a16="http://schemas.microsoft.com/office/drawing/2014/main" id="{4487A06E-742D-23B1-3C4F-599AE246F3C5}"/>
              </a:ext>
            </a:extLst>
          </p:cNvPr>
          <p:cNvSpPr/>
          <p:nvPr/>
        </p:nvSpPr>
        <p:spPr>
          <a:xfrm>
            <a:off x="2408852" y="5571402"/>
            <a:ext cx="1217944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高齢者世帯の健康被害増</a:t>
            </a:r>
          </a:p>
        </p:txBody>
      </p:sp>
      <p:sp>
        <p:nvSpPr>
          <p:cNvPr id="23" name="四角形: メモ 22">
            <a:extLst>
              <a:ext uri="{FF2B5EF4-FFF2-40B4-BE49-F238E27FC236}">
                <a16:creationId xmlns:a16="http://schemas.microsoft.com/office/drawing/2014/main" id="{62D45D9A-4189-A2FE-8D02-634570BE5AC4}"/>
              </a:ext>
            </a:extLst>
          </p:cNvPr>
          <p:cNvSpPr/>
          <p:nvPr/>
        </p:nvSpPr>
        <p:spPr>
          <a:xfrm>
            <a:off x="3765740" y="5552601"/>
            <a:ext cx="913806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貧富の差</a:t>
            </a:r>
          </a:p>
        </p:txBody>
      </p:sp>
      <p:sp>
        <p:nvSpPr>
          <p:cNvPr id="25" name="四角形: メモ 24">
            <a:extLst>
              <a:ext uri="{FF2B5EF4-FFF2-40B4-BE49-F238E27FC236}">
                <a16:creationId xmlns:a16="http://schemas.microsoft.com/office/drawing/2014/main" id="{3B2C134B-4698-7801-4031-38BEE4895AE5}"/>
              </a:ext>
            </a:extLst>
          </p:cNvPr>
          <p:cNvSpPr/>
          <p:nvPr/>
        </p:nvSpPr>
        <p:spPr>
          <a:xfrm>
            <a:off x="5049096" y="2741186"/>
            <a:ext cx="1611266" cy="850858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夏期間が長くなり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夏バテ・体調不調の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期間が増えた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四角形: メモ 25">
            <a:extLst>
              <a:ext uri="{FF2B5EF4-FFF2-40B4-BE49-F238E27FC236}">
                <a16:creationId xmlns:a16="http://schemas.microsoft.com/office/drawing/2014/main" id="{D1E04607-8865-D445-F67E-9FF0F9E0F7E7}"/>
              </a:ext>
            </a:extLst>
          </p:cNvPr>
          <p:cNvSpPr/>
          <p:nvPr/>
        </p:nvSpPr>
        <p:spPr>
          <a:xfrm>
            <a:off x="5047047" y="6613940"/>
            <a:ext cx="1217943" cy="783214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運動会などの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イベントの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開催時期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四角形: メモ 26">
            <a:extLst>
              <a:ext uri="{FF2B5EF4-FFF2-40B4-BE49-F238E27FC236}">
                <a16:creationId xmlns:a16="http://schemas.microsoft.com/office/drawing/2014/main" id="{9851369E-E517-609E-176B-570F80032872}"/>
              </a:ext>
            </a:extLst>
          </p:cNvPr>
          <p:cNvSpPr/>
          <p:nvPr/>
        </p:nvSpPr>
        <p:spPr>
          <a:xfrm>
            <a:off x="3593819" y="4420573"/>
            <a:ext cx="1090481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電気代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（冷暖房）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四角形: メモ 27">
            <a:extLst>
              <a:ext uri="{FF2B5EF4-FFF2-40B4-BE49-F238E27FC236}">
                <a16:creationId xmlns:a16="http://schemas.microsoft.com/office/drawing/2014/main" id="{003A726F-6EBE-696F-3563-FBCC326CA4CE}"/>
              </a:ext>
            </a:extLst>
          </p:cNvPr>
          <p:cNvSpPr/>
          <p:nvPr/>
        </p:nvSpPr>
        <p:spPr>
          <a:xfrm>
            <a:off x="4801117" y="4788098"/>
            <a:ext cx="1217943" cy="547841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昔は熱中症はなかった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四角形: メモ 1">
            <a:extLst>
              <a:ext uri="{FF2B5EF4-FFF2-40B4-BE49-F238E27FC236}">
                <a16:creationId xmlns:a16="http://schemas.microsoft.com/office/drawing/2014/main" id="{41D6CF85-F4BB-2B8A-95BE-5AFF9F4642AD}"/>
              </a:ext>
            </a:extLst>
          </p:cNvPr>
          <p:cNvSpPr/>
          <p:nvPr/>
        </p:nvSpPr>
        <p:spPr>
          <a:xfrm>
            <a:off x="236366" y="1915594"/>
            <a:ext cx="1710534" cy="830384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旬の食材の収穫量が以前より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少なくなった</a:t>
            </a:r>
          </a:p>
        </p:txBody>
      </p:sp>
      <p:sp>
        <p:nvSpPr>
          <p:cNvPr id="3" name="四角形: メモ 2">
            <a:extLst>
              <a:ext uri="{FF2B5EF4-FFF2-40B4-BE49-F238E27FC236}">
                <a16:creationId xmlns:a16="http://schemas.microsoft.com/office/drawing/2014/main" id="{58B1C8E4-76EC-0A95-0A21-7E490E3365F8}"/>
              </a:ext>
            </a:extLst>
          </p:cNvPr>
          <p:cNvSpPr/>
          <p:nvPr/>
        </p:nvSpPr>
        <p:spPr>
          <a:xfrm>
            <a:off x="6373815" y="6551609"/>
            <a:ext cx="1394664" cy="79997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子どもが外で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遊べないことでの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体力減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四角形: メモ 3">
            <a:extLst>
              <a:ext uri="{FF2B5EF4-FFF2-40B4-BE49-F238E27FC236}">
                <a16:creationId xmlns:a16="http://schemas.microsoft.com/office/drawing/2014/main" id="{2731DA1D-0E77-5499-8963-712841F7562D}"/>
              </a:ext>
            </a:extLst>
          </p:cNvPr>
          <p:cNvSpPr/>
          <p:nvPr/>
        </p:nvSpPr>
        <p:spPr>
          <a:xfrm>
            <a:off x="265373" y="4340115"/>
            <a:ext cx="1215934" cy="528965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販売機会の喪失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四角形: メモ 11">
            <a:extLst>
              <a:ext uri="{FF2B5EF4-FFF2-40B4-BE49-F238E27FC236}">
                <a16:creationId xmlns:a16="http://schemas.microsoft.com/office/drawing/2014/main" id="{2A2C2E3B-D298-98B8-BA56-DB30050EC119}"/>
              </a:ext>
            </a:extLst>
          </p:cNvPr>
          <p:cNvSpPr/>
          <p:nvPr/>
        </p:nvSpPr>
        <p:spPr>
          <a:xfrm>
            <a:off x="261823" y="5023560"/>
            <a:ext cx="1515160" cy="54784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季節の変化による需要と供給のズレ</a:t>
            </a:r>
          </a:p>
        </p:txBody>
      </p:sp>
      <p:sp>
        <p:nvSpPr>
          <p:cNvPr id="13" name="四角形: メモ 12">
            <a:extLst>
              <a:ext uri="{FF2B5EF4-FFF2-40B4-BE49-F238E27FC236}">
                <a16:creationId xmlns:a16="http://schemas.microsoft.com/office/drawing/2014/main" id="{7ECAE80A-172F-0BE2-B6E0-963436166741}"/>
              </a:ext>
            </a:extLst>
          </p:cNvPr>
          <p:cNvSpPr/>
          <p:nvPr/>
        </p:nvSpPr>
        <p:spPr>
          <a:xfrm>
            <a:off x="8557425" y="1628467"/>
            <a:ext cx="1070716" cy="522839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命の危機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四角形: メモ 16">
            <a:extLst>
              <a:ext uri="{FF2B5EF4-FFF2-40B4-BE49-F238E27FC236}">
                <a16:creationId xmlns:a16="http://schemas.microsoft.com/office/drawing/2014/main" id="{6F251C20-0448-85F8-DB72-02FB7EA3E491}"/>
              </a:ext>
            </a:extLst>
          </p:cNvPr>
          <p:cNvSpPr/>
          <p:nvPr/>
        </p:nvSpPr>
        <p:spPr>
          <a:xfrm>
            <a:off x="9923112" y="947974"/>
            <a:ext cx="1122830" cy="522839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自然災害が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増えた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四角形: メモ 17">
            <a:extLst>
              <a:ext uri="{FF2B5EF4-FFF2-40B4-BE49-F238E27FC236}">
                <a16:creationId xmlns:a16="http://schemas.microsoft.com/office/drawing/2014/main" id="{43751AF9-E07A-4A47-C7EF-CF43D97E3982}"/>
              </a:ext>
            </a:extLst>
          </p:cNvPr>
          <p:cNvSpPr/>
          <p:nvPr/>
        </p:nvSpPr>
        <p:spPr>
          <a:xfrm>
            <a:off x="9949169" y="1601607"/>
            <a:ext cx="1070716" cy="522839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ゲリラ雷雨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四角形: メモ 28">
            <a:extLst>
              <a:ext uri="{FF2B5EF4-FFF2-40B4-BE49-F238E27FC236}">
                <a16:creationId xmlns:a16="http://schemas.microsoft.com/office/drawing/2014/main" id="{29D766F4-43F6-85C1-0799-AF8B4F52D10A}"/>
              </a:ext>
            </a:extLst>
          </p:cNvPr>
          <p:cNvSpPr/>
          <p:nvPr/>
        </p:nvSpPr>
        <p:spPr>
          <a:xfrm>
            <a:off x="9949169" y="2286998"/>
            <a:ext cx="1217942" cy="522839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台風が強大化（水害）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四角形: メモ 29">
            <a:extLst>
              <a:ext uri="{FF2B5EF4-FFF2-40B4-BE49-F238E27FC236}">
                <a16:creationId xmlns:a16="http://schemas.microsoft.com/office/drawing/2014/main" id="{64453720-668B-A0FE-3673-08EF37F2B774}"/>
              </a:ext>
            </a:extLst>
          </p:cNvPr>
          <p:cNvSpPr/>
          <p:nvPr/>
        </p:nvSpPr>
        <p:spPr>
          <a:xfrm>
            <a:off x="10227825" y="3984419"/>
            <a:ext cx="1340077" cy="522839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季節感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（服装・食料）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四角形: メモ 30">
            <a:extLst>
              <a:ext uri="{FF2B5EF4-FFF2-40B4-BE49-F238E27FC236}">
                <a16:creationId xmlns:a16="http://schemas.microsoft.com/office/drawing/2014/main" id="{165E2A43-A0DF-0C72-020F-8DCA9D67F753}"/>
              </a:ext>
            </a:extLst>
          </p:cNvPr>
          <p:cNvSpPr/>
          <p:nvPr/>
        </p:nvSpPr>
        <p:spPr>
          <a:xfrm>
            <a:off x="8397111" y="4075857"/>
            <a:ext cx="1787111" cy="79997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四季を感じられなくなる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旬の食べ物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気候</a:t>
            </a:r>
          </a:p>
        </p:txBody>
      </p:sp>
      <p:sp>
        <p:nvSpPr>
          <p:cNvPr id="64" name="四角形: メモ 63">
            <a:extLst>
              <a:ext uri="{FF2B5EF4-FFF2-40B4-BE49-F238E27FC236}">
                <a16:creationId xmlns:a16="http://schemas.microsoft.com/office/drawing/2014/main" id="{6B4F807F-00E3-C4DD-5C48-53CBB073B74B}"/>
              </a:ext>
            </a:extLst>
          </p:cNvPr>
          <p:cNvSpPr/>
          <p:nvPr/>
        </p:nvSpPr>
        <p:spPr>
          <a:xfrm>
            <a:off x="11624127" y="4317162"/>
            <a:ext cx="832729" cy="522839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レジャー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観光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四角形: メモ 64">
            <a:extLst>
              <a:ext uri="{FF2B5EF4-FFF2-40B4-BE49-F238E27FC236}">
                <a16:creationId xmlns:a16="http://schemas.microsoft.com/office/drawing/2014/main" id="{41ACE57C-8BE1-399C-FA2A-A0077CE33BF9}"/>
              </a:ext>
            </a:extLst>
          </p:cNvPr>
          <p:cNvSpPr/>
          <p:nvPr/>
        </p:nvSpPr>
        <p:spPr>
          <a:xfrm>
            <a:off x="9545525" y="4972514"/>
            <a:ext cx="913806" cy="79997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四季が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なくなってきている</a:t>
            </a:r>
          </a:p>
        </p:txBody>
      </p:sp>
      <p:sp>
        <p:nvSpPr>
          <p:cNvPr id="66" name="四角形: メモ 65">
            <a:extLst>
              <a:ext uri="{FF2B5EF4-FFF2-40B4-BE49-F238E27FC236}">
                <a16:creationId xmlns:a16="http://schemas.microsoft.com/office/drawing/2014/main" id="{573FA907-55E0-0E83-4042-41CA0F9B6BC4}"/>
              </a:ext>
            </a:extLst>
          </p:cNvPr>
          <p:cNvSpPr/>
          <p:nvPr/>
        </p:nvSpPr>
        <p:spPr>
          <a:xfrm>
            <a:off x="9393457" y="5907254"/>
            <a:ext cx="1217942" cy="79997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四季のある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日本の魅力が減った</a:t>
            </a:r>
          </a:p>
        </p:txBody>
      </p:sp>
      <p:sp>
        <p:nvSpPr>
          <p:cNvPr id="67" name="四角形: メモ 66">
            <a:extLst>
              <a:ext uri="{FF2B5EF4-FFF2-40B4-BE49-F238E27FC236}">
                <a16:creationId xmlns:a16="http://schemas.microsoft.com/office/drawing/2014/main" id="{2272FFA9-CFDE-A568-8CA4-86789114B63B}"/>
              </a:ext>
            </a:extLst>
          </p:cNvPr>
          <p:cNvSpPr/>
          <p:nvPr/>
        </p:nvSpPr>
        <p:spPr>
          <a:xfrm>
            <a:off x="10780158" y="5246553"/>
            <a:ext cx="1217942" cy="79997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秋の装いなど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つの楽しみが減った</a:t>
            </a:r>
          </a:p>
        </p:txBody>
      </p:sp>
      <p:sp>
        <p:nvSpPr>
          <p:cNvPr id="68" name="四角形: メモ 67">
            <a:extLst>
              <a:ext uri="{FF2B5EF4-FFF2-40B4-BE49-F238E27FC236}">
                <a16:creationId xmlns:a16="http://schemas.microsoft.com/office/drawing/2014/main" id="{3A3158AA-D38E-7D6F-EA50-BCFD50B01894}"/>
              </a:ext>
            </a:extLst>
          </p:cNvPr>
          <p:cNvSpPr/>
          <p:nvPr/>
        </p:nvSpPr>
        <p:spPr>
          <a:xfrm>
            <a:off x="10785997" y="6307815"/>
            <a:ext cx="1340077" cy="79997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夏物・冬物の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種類のみ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多様性が減った</a:t>
            </a:r>
          </a:p>
        </p:txBody>
      </p:sp>
      <p:sp>
        <p:nvSpPr>
          <p:cNvPr id="69" name="四角形: メモ 68">
            <a:extLst>
              <a:ext uri="{FF2B5EF4-FFF2-40B4-BE49-F238E27FC236}">
                <a16:creationId xmlns:a16="http://schemas.microsoft.com/office/drawing/2014/main" id="{06B2EC6A-F3DD-A87C-56DE-F734B222B9E6}"/>
              </a:ext>
            </a:extLst>
          </p:cNvPr>
          <p:cNvSpPr/>
          <p:nvPr/>
        </p:nvSpPr>
        <p:spPr>
          <a:xfrm>
            <a:off x="7984767" y="5806983"/>
            <a:ext cx="1217943" cy="547841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葉ものの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高騰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楕円 70">
            <a:extLst>
              <a:ext uri="{FF2B5EF4-FFF2-40B4-BE49-F238E27FC236}">
                <a16:creationId xmlns:a16="http://schemas.microsoft.com/office/drawing/2014/main" id="{66F55ACD-45D6-E06D-9752-A67CBD95ABC9}"/>
              </a:ext>
            </a:extLst>
          </p:cNvPr>
          <p:cNvSpPr/>
          <p:nvPr/>
        </p:nvSpPr>
        <p:spPr>
          <a:xfrm>
            <a:off x="8697714" y="6916987"/>
            <a:ext cx="130593" cy="1305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8" name="楕円 77">
            <a:extLst>
              <a:ext uri="{FF2B5EF4-FFF2-40B4-BE49-F238E27FC236}">
                <a16:creationId xmlns:a16="http://schemas.microsoft.com/office/drawing/2014/main" id="{D33F7927-32A7-7204-D7C9-C8F0EEF6FF2E}"/>
              </a:ext>
            </a:extLst>
          </p:cNvPr>
          <p:cNvSpPr/>
          <p:nvPr/>
        </p:nvSpPr>
        <p:spPr>
          <a:xfrm>
            <a:off x="2002635" y="2950632"/>
            <a:ext cx="130593" cy="1305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81" name="コネクタ: 曲線 80">
            <a:extLst>
              <a:ext uri="{FF2B5EF4-FFF2-40B4-BE49-F238E27FC236}">
                <a16:creationId xmlns:a16="http://schemas.microsoft.com/office/drawing/2014/main" id="{744ADDDD-BB32-5929-CCBC-A2ADD0C80207}"/>
              </a:ext>
            </a:extLst>
          </p:cNvPr>
          <p:cNvCxnSpPr>
            <a:cxnSpLocks/>
            <a:stCxn id="13" idx="1"/>
          </p:cNvCxnSpPr>
          <p:nvPr/>
        </p:nvCxnSpPr>
        <p:spPr>
          <a:xfrm rot="10800000" flipV="1">
            <a:off x="4336513" y="1889887"/>
            <a:ext cx="4220912" cy="2508254"/>
          </a:xfrm>
          <a:prstGeom prst="curvedConnector3">
            <a:avLst>
              <a:gd name="adj1" fmla="val 98025"/>
            </a:avLst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コネクタ: 曲線 107">
            <a:extLst>
              <a:ext uri="{FF2B5EF4-FFF2-40B4-BE49-F238E27FC236}">
                <a16:creationId xmlns:a16="http://schemas.microsoft.com/office/drawing/2014/main" id="{0F085976-5357-7000-A8F3-DECEE01EF612}"/>
              </a:ext>
            </a:extLst>
          </p:cNvPr>
          <p:cNvCxnSpPr>
            <a:cxnSpLocks/>
            <a:stCxn id="27" idx="3"/>
            <a:endCxn id="113" idx="2"/>
          </p:cNvCxnSpPr>
          <p:nvPr/>
        </p:nvCxnSpPr>
        <p:spPr>
          <a:xfrm flipV="1">
            <a:off x="4684300" y="4282584"/>
            <a:ext cx="721756" cy="402472"/>
          </a:xfrm>
          <a:prstGeom prst="curvedConnector2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382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4636663-F989-DF24-BA7F-4C513954F40C}"/>
              </a:ext>
            </a:extLst>
          </p:cNvPr>
          <p:cNvSpPr/>
          <p:nvPr/>
        </p:nvSpPr>
        <p:spPr>
          <a:xfrm>
            <a:off x="0" y="0"/>
            <a:ext cx="12801600" cy="49427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第１回松戸市環境未来会議　　討議①　「温暖化によって私たちが困ることはなにか？」　                                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R5.10.16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sun) 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8CF8D5-71C2-BC3D-7957-A503B61551C0}"/>
              </a:ext>
            </a:extLst>
          </p:cNvPr>
          <p:cNvSpPr/>
          <p:nvPr/>
        </p:nvSpPr>
        <p:spPr>
          <a:xfrm>
            <a:off x="9374553" y="0"/>
            <a:ext cx="1318846" cy="4942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４班</a:t>
            </a:r>
          </a:p>
        </p:txBody>
      </p:sp>
      <p:sp>
        <p:nvSpPr>
          <p:cNvPr id="10" name="四角形: メモ 9">
            <a:extLst>
              <a:ext uri="{FF2B5EF4-FFF2-40B4-BE49-F238E27FC236}">
                <a16:creationId xmlns:a16="http://schemas.microsoft.com/office/drawing/2014/main" id="{5B127D41-9446-CF58-B576-17042220FFDE}"/>
              </a:ext>
            </a:extLst>
          </p:cNvPr>
          <p:cNvSpPr/>
          <p:nvPr/>
        </p:nvSpPr>
        <p:spPr>
          <a:xfrm>
            <a:off x="526846" y="1840531"/>
            <a:ext cx="1408117" cy="564260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スーパーは天国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買物が楽しい</a:t>
            </a:r>
          </a:p>
        </p:txBody>
      </p:sp>
      <p:sp>
        <p:nvSpPr>
          <p:cNvPr id="14" name="四角形: メモ 13">
            <a:extLst>
              <a:ext uri="{FF2B5EF4-FFF2-40B4-BE49-F238E27FC236}">
                <a16:creationId xmlns:a16="http://schemas.microsoft.com/office/drawing/2014/main" id="{83477BBF-5FD8-6206-7745-BD87C881AA25}"/>
              </a:ext>
            </a:extLst>
          </p:cNvPr>
          <p:cNvSpPr/>
          <p:nvPr/>
        </p:nvSpPr>
        <p:spPr>
          <a:xfrm>
            <a:off x="551941" y="2632999"/>
            <a:ext cx="1408117" cy="675377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料理する勇気が出ない</a:t>
            </a:r>
          </a:p>
        </p:txBody>
      </p:sp>
      <p:sp>
        <p:nvSpPr>
          <p:cNvPr id="15" name="四角形: メモ 14">
            <a:extLst>
              <a:ext uri="{FF2B5EF4-FFF2-40B4-BE49-F238E27FC236}">
                <a16:creationId xmlns:a16="http://schemas.microsoft.com/office/drawing/2014/main" id="{D131AE13-A259-477D-6A19-BB45D76807E5}"/>
              </a:ext>
            </a:extLst>
          </p:cNvPr>
          <p:cNvSpPr/>
          <p:nvPr/>
        </p:nvSpPr>
        <p:spPr>
          <a:xfrm>
            <a:off x="582895" y="3556945"/>
            <a:ext cx="1408117" cy="564260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食欲がない</a:t>
            </a:r>
          </a:p>
        </p:txBody>
      </p:sp>
      <p:sp>
        <p:nvSpPr>
          <p:cNvPr id="22" name="四角形: メモ 21">
            <a:extLst>
              <a:ext uri="{FF2B5EF4-FFF2-40B4-BE49-F238E27FC236}">
                <a16:creationId xmlns:a16="http://schemas.microsoft.com/office/drawing/2014/main" id="{6634A980-8540-DDC6-448C-E7A4B6BF575D}"/>
              </a:ext>
            </a:extLst>
          </p:cNvPr>
          <p:cNvSpPr/>
          <p:nvPr/>
        </p:nvSpPr>
        <p:spPr>
          <a:xfrm>
            <a:off x="2224298" y="798397"/>
            <a:ext cx="1183463" cy="51871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熱中症</a:t>
            </a:r>
          </a:p>
        </p:txBody>
      </p:sp>
      <p:sp>
        <p:nvSpPr>
          <p:cNvPr id="23" name="四角形: メモ 22">
            <a:extLst>
              <a:ext uri="{FF2B5EF4-FFF2-40B4-BE49-F238E27FC236}">
                <a16:creationId xmlns:a16="http://schemas.microsoft.com/office/drawing/2014/main" id="{D8FA9D82-407B-FF08-0E04-B8416C5A7261}"/>
              </a:ext>
            </a:extLst>
          </p:cNvPr>
          <p:cNvSpPr/>
          <p:nvPr/>
        </p:nvSpPr>
        <p:spPr>
          <a:xfrm>
            <a:off x="5853161" y="855297"/>
            <a:ext cx="1095278" cy="51871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食糧危機</a:t>
            </a:r>
          </a:p>
        </p:txBody>
      </p:sp>
      <p:sp>
        <p:nvSpPr>
          <p:cNvPr id="24" name="四角形: メモ 23">
            <a:extLst>
              <a:ext uri="{FF2B5EF4-FFF2-40B4-BE49-F238E27FC236}">
                <a16:creationId xmlns:a16="http://schemas.microsoft.com/office/drawing/2014/main" id="{DE6BCC12-A2A0-649B-DA77-99E189646093}"/>
              </a:ext>
            </a:extLst>
          </p:cNvPr>
          <p:cNvSpPr/>
          <p:nvPr/>
        </p:nvSpPr>
        <p:spPr>
          <a:xfrm>
            <a:off x="5696741" y="1610921"/>
            <a:ext cx="1408118" cy="537981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砂漠化が進む</a:t>
            </a:r>
          </a:p>
        </p:txBody>
      </p:sp>
      <p:sp>
        <p:nvSpPr>
          <p:cNvPr id="39" name="四角形: メモ 38">
            <a:extLst>
              <a:ext uri="{FF2B5EF4-FFF2-40B4-BE49-F238E27FC236}">
                <a16:creationId xmlns:a16="http://schemas.microsoft.com/office/drawing/2014/main" id="{6D971DE0-38A6-5E62-FEE7-F75C0943A3D3}"/>
              </a:ext>
            </a:extLst>
          </p:cNvPr>
          <p:cNvSpPr/>
          <p:nvPr/>
        </p:nvSpPr>
        <p:spPr>
          <a:xfrm>
            <a:off x="3551467" y="1883654"/>
            <a:ext cx="1574240" cy="54784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洗濯物が増える</a:t>
            </a:r>
          </a:p>
        </p:txBody>
      </p:sp>
      <p:sp>
        <p:nvSpPr>
          <p:cNvPr id="40" name="四角形: メモ 39">
            <a:extLst>
              <a:ext uri="{FF2B5EF4-FFF2-40B4-BE49-F238E27FC236}">
                <a16:creationId xmlns:a16="http://schemas.microsoft.com/office/drawing/2014/main" id="{DFEF3878-EF03-8C3B-A749-FE1AD510D5FB}"/>
              </a:ext>
            </a:extLst>
          </p:cNvPr>
          <p:cNvSpPr/>
          <p:nvPr/>
        </p:nvSpPr>
        <p:spPr>
          <a:xfrm>
            <a:off x="732992" y="4544036"/>
            <a:ext cx="1408117" cy="54784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子供が外で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暑くて遊べない</a:t>
            </a:r>
          </a:p>
        </p:txBody>
      </p:sp>
      <p:sp>
        <p:nvSpPr>
          <p:cNvPr id="42" name="四角形: メモ 41">
            <a:extLst>
              <a:ext uri="{FF2B5EF4-FFF2-40B4-BE49-F238E27FC236}">
                <a16:creationId xmlns:a16="http://schemas.microsoft.com/office/drawing/2014/main" id="{1E520C81-FE28-61B7-341F-6EDF377D9A70}"/>
              </a:ext>
            </a:extLst>
          </p:cNvPr>
          <p:cNvSpPr/>
          <p:nvPr/>
        </p:nvSpPr>
        <p:spPr>
          <a:xfrm>
            <a:off x="2303745" y="1594778"/>
            <a:ext cx="1024568" cy="626003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やる気が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沸かない</a:t>
            </a:r>
          </a:p>
        </p:txBody>
      </p:sp>
      <p:sp>
        <p:nvSpPr>
          <p:cNvPr id="44" name="四角形: メモ 43">
            <a:extLst>
              <a:ext uri="{FF2B5EF4-FFF2-40B4-BE49-F238E27FC236}">
                <a16:creationId xmlns:a16="http://schemas.microsoft.com/office/drawing/2014/main" id="{304045CE-7EFE-EF64-B592-914C6A6FA2F8}"/>
              </a:ext>
            </a:extLst>
          </p:cNvPr>
          <p:cNvSpPr/>
          <p:nvPr/>
        </p:nvSpPr>
        <p:spPr>
          <a:xfrm>
            <a:off x="2241823" y="2488583"/>
            <a:ext cx="1148411" cy="593470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夜眠れない</a:t>
            </a:r>
          </a:p>
        </p:txBody>
      </p:sp>
      <p:sp>
        <p:nvSpPr>
          <p:cNvPr id="45" name="四角形: メモ 44">
            <a:extLst>
              <a:ext uri="{FF2B5EF4-FFF2-40B4-BE49-F238E27FC236}">
                <a16:creationId xmlns:a16="http://schemas.microsoft.com/office/drawing/2014/main" id="{73BC36BE-33B2-55A8-9A4D-FC6F06580832}"/>
              </a:ext>
            </a:extLst>
          </p:cNvPr>
          <p:cNvSpPr/>
          <p:nvPr/>
        </p:nvSpPr>
        <p:spPr>
          <a:xfrm>
            <a:off x="2389850" y="4250395"/>
            <a:ext cx="1926438" cy="841483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熱中症、台風、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大雪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夏・冬の野外イベントが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できない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</a:p>
        </p:txBody>
      </p:sp>
      <p:sp>
        <p:nvSpPr>
          <p:cNvPr id="81" name="四角形: メモ 80">
            <a:extLst>
              <a:ext uri="{FF2B5EF4-FFF2-40B4-BE49-F238E27FC236}">
                <a16:creationId xmlns:a16="http://schemas.microsoft.com/office/drawing/2014/main" id="{FDFB750F-8AC5-C7FF-1EE0-67618D7B2161}"/>
              </a:ext>
            </a:extLst>
          </p:cNvPr>
          <p:cNvSpPr/>
          <p:nvPr/>
        </p:nvSpPr>
        <p:spPr>
          <a:xfrm>
            <a:off x="4161336" y="5333716"/>
            <a:ext cx="1535405" cy="746948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海外と比較しての意識の低さ</a:t>
            </a:r>
          </a:p>
        </p:txBody>
      </p:sp>
      <p:sp>
        <p:nvSpPr>
          <p:cNvPr id="74" name="四角形: メモ 73">
            <a:extLst>
              <a:ext uri="{FF2B5EF4-FFF2-40B4-BE49-F238E27FC236}">
                <a16:creationId xmlns:a16="http://schemas.microsoft.com/office/drawing/2014/main" id="{7EC58918-DA68-BA65-BDAC-61F88D43DBC5}"/>
              </a:ext>
            </a:extLst>
          </p:cNvPr>
          <p:cNvSpPr/>
          <p:nvPr/>
        </p:nvSpPr>
        <p:spPr>
          <a:xfrm>
            <a:off x="5888386" y="4329467"/>
            <a:ext cx="1251698" cy="944490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猫の繁殖期の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長期化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→野良猫　増</a:t>
            </a:r>
          </a:p>
        </p:txBody>
      </p:sp>
      <p:sp>
        <p:nvSpPr>
          <p:cNvPr id="77" name="四角形: メモ 76">
            <a:extLst>
              <a:ext uri="{FF2B5EF4-FFF2-40B4-BE49-F238E27FC236}">
                <a16:creationId xmlns:a16="http://schemas.microsoft.com/office/drawing/2014/main" id="{69D0F42E-841E-543C-40A6-BFF9C2D9219D}"/>
              </a:ext>
            </a:extLst>
          </p:cNvPr>
          <p:cNvSpPr/>
          <p:nvPr/>
        </p:nvSpPr>
        <p:spPr>
          <a:xfrm>
            <a:off x="7671261" y="3918776"/>
            <a:ext cx="917097" cy="1026420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水不足で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登山中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手洗い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できない</a:t>
            </a:r>
          </a:p>
        </p:txBody>
      </p:sp>
      <p:sp>
        <p:nvSpPr>
          <p:cNvPr id="2" name="四角形: メモ 1">
            <a:extLst>
              <a:ext uri="{FF2B5EF4-FFF2-40B4-BE49-F238E27FC236}">
                <a16:creationId xmlns:a16="http://schemas.microsoft.com/office/drawing/2014/main" id="{4EC7816F-D423-5896-1F7E-BC5CB5FAF26B}"/>
              </a:ext>
            </a:extLst>
          </p:cNvPr>
          <p:cNvSpPr/>
          <p:nvPr/>
        </p:nvSpPr>
        <p:spPr>
          <a:xfrm>
            <a:off x="2241822" y="3409025"/>
            <a:ext cx="1148411" cy="593470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散歩はジゴク</a:t>
            </a:r>
          </a:p>
        </p:txBody>
      </p:sp>
      <p:sp>
        <p:nvSpPr>
          <p:cNvPr id="3" name="四角形: メモ 2">
            <a:extLst>
              <a:ext uri="{FF2B5EF4-FFF2-40B4-BE49-F238E27FC236}">
                <a16:creationId xmlns:a16="http://schemas.microsoft.com/office/drawing/2014/main" id="{EFF4E15E-81D7-7437-C881-878C35CB9913}"/>
              </a:ext>
            </a:extLst>
          </p:cNvPr>
          <p:cNvSpPr/>
          <p:nvPr/>
        </p:nvSpPr>
        <p:spPr>
          <a:xfrm>
            <a:off x="3746190" y="2700649"/>
            <a:ext cx="1183464" cy="511180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だるい</a:t>
            </a:r>
          </a:p>
        </p:txBody>
      </p:sp>
      <p:sp>
        <p:nvSpPr>
          <p:cNvPr id="4" name="四角形: メモ 3">
            <a:extLst>
              <a:ext uri="{FF2B5EF4-FFF2-40B4-BE49-F238E27FC236}">
                <a16:creationId xmlns:a16="http://schemas.microsoft.com/office/drawing/2014/main" id="{D1E8D06C-34E2-25CC-7640-FD9490CF24E5}"/>
              </a:ext>
            </a:extLst>
          </p:cNvPr>
          <p:cNvSpPr/>
          <p:nvPr/>
        </p:nvSpPr>
        <p:spPr>
          <a:xfrm>
            <a:off x="5565844" y="2439282"/>
            <a:ext cx="1574240" cy="54784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食糧危機による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貧富の差拡大</a:t>
            </a:r>
          </a:p>
        </p:txBody>
      </p:sp>
      <p:sp>
        <p:nvSpPr>
          <p:cNvPr id="7" name="四角形: メモ 6">
            <a:extLst>
              <a:ext uri="{FF2B5EF4-FFF2-40B4-BE49-F238E27FC236}">
                <a16:creationId xmlns:a16="http://schemas.microsoft.com/office/drawing/2014/main" id="{B066DDD6-2ADC-01A3-D2E9-9BAC3DF90DD1}"/>
              </a:ext>
            </a:extLst>
          </p:cNvPr>
          <p:cNvSpPr/>
          <p:nvPr/>
        </p:nvSpPr>
        <p:spPr>
          <a:xfrm>
            <a:off x="7538077" y="2106416"/>
            <a:ext cx="1095278" cy="51871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激甚災害</a:t>
            </a:r>
          </a:p>
        </p:txBody>
      </p:sp>
      <p:sp>
        <p:nvSpPr>
          <p:cNvPr id="8" name="四角形: メモ 7">
            <a:extLst>
              <a:ext uri="{FF2B5EF4-FFF2-40B4-BE49-F238E27FC236}">
                <a16:creationId xmlns:a16="http://schemas.microsoft.com/office/drawing/2014/main" id="{08170131-E253-044A-34B4-0C179EF5862A}"/>
              </a:ext>
            </a:extLst>
          </p:cNvPr>
          <p:cNvSpPr/>
          <p:nvPr/>
        </p:nvSpPr>
        <p:spPr>
          <a:xfrm>
            <a:off x="7479267" y="1133849"/>
            <a:ext cx="1095278" cy="51871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電気代高騰</a:t>
            </a:r>
          </a:p>
        </p:txBody>
      </p:sp>
      <p:sp>
        <p:nvSpPr>
          <p:cNvPr id="9" name="四角形: メモ 8">
            <a:extLst>
              <a:ext uri="{FF2B5EF4-FFF2-40B4-BE49-F238E27FC236}">
                <a16:creationId xmlns:a16="http://schemas.microsoft.com/office/drawing/2014/main" id="{D6352930-99EB-F413-AED6-0DDC9BE181D6}"/>
              </a:ext>
            </a:extLst>
          </p:cNvPr>
          <p:cNvSpPr/>
          <p:nvPr/>
        </p:nvSpPr>
        <p:spPr>
          <a:xfrm>
            <a:off x="7538077" y="2982116"/>
            <a:ext cx="1183464" cy="547842"/>
          </a:xfrm>
          <a:prstGeom prst="foldedCorner">
            <a:avLst>
              <a:gd name="adj" fmla="val 0"/>
            </a:avLst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春・秋が短い</a:t>
            </a:r>
          </a:p>
        </p:txBody>
      </p:sp>
      <p:sp>
        <p:nvSpPr>
          <p:cNvPr id="12" name="四角形: メモ 11">
            <a:extLst>
              <a:ext uri="{FF2B5EF4-FFF2-40B4-BE49-F238E27FC236}">
                <a16:creationId xmlns:a16="http://schemas.microsoft.com/office/drawing/2014/main" id="{B0AEB5F9-71F6-53F6-CA1B-F494DCD0CBE2}"/>
              </a:ext>
            </a:extLst>
          </p:cNvPr>
          <p:cNvSpPr/>
          <p:nvPr/>
        </p:nvSpPr>
        <p:spPr>
          <a:xfrm>
            <a:off x="5484086" y="3250955"/>
            <a:ext cx="1895058" cy="547841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食物連鎖の崩壊で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エコシステムへの影響</a:t>
            </a:r>
          </a:p>
        </p:txBody>
      </p:sp>
      <p:sp>
        <p:nvSpPr>
          <p:cNvPr id="13" name="四角形: メモ 12">
            <a:extLst>
              <a:ext uri="{FF2B5EF4-FFF2-40B4-BE49-F238E27FC236}">
                <a16:creationId xmlns:a16="http://schemas.microsoft.com/office/drawing/2014/main" id="{A1F65A4B-CD7A-D9DC-5DC5-6507AC37F46A}"/>
              </a:ext>
            </a:extLst>
          </p:cNvPr>
          <p:cNvSpPr/>
          <p:nvPr/>
        </p:nvSpPr>
        <p:spPr>
          <a:xfrm>
            <a:off x="8948953" y="1081834"/>
            <a:ext cx="1674447" cy="746948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電子機器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オーバーヒート等で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停止</a:t>
            </a:r>
          </a:p>
        </p:txBody>
      </p:sp>
      <p:sp>
        <p:nvSpPr>
          <p:cNvPr id="17" name="四角形: メモ 16">
            <a:extLst>
              <a:ext uri="{FF2B5EF4-FFF2-40B4-BE49-F238E27FC236}">
                <a16:creationId xmlns:a16="http://schemas.microsoft.com/office/drawing/2014/main" id="{D81D1720-A2DE-3561-1FD2-AE3F24D10DBB}"/>
              </a:ext>
            </a:extLst>
          </p:cNvPr>
          <p:cNvSpPr/>
          <p:nvPr/>
        </p:nvSpPr>
        <p:spPr>
          <a:xfrm>
            <a:off x="9001914" y="2077286"/>
            <a:ext cx="1574240" cy="54784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サーバーなどの停止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通信が不能</a:t>
            </a:r>
          </a:p>
        </p:txBody>
      </p:sp>
      <p:sp>
        <p:nvSpPr>
          <p:cNvPr id="18" name="四角形: メモ 17">
            <a:extLst>
              <a:ext uri="{FF2B5EF4-FFF2-40B4-BE49-F238E27FC236}">
                <a16:creationId xmlns:a16="http://schemas.microsoft.com/office/drawing/2014/main" id="{96C76DB1-43B4-034A-768F-DDF3B7F9AEEF}"/>
              </a:ext>
            </a:extLst>
          </p:cNvPr>
          <p:cNvSpPr/>
          <p:nvPr/>
        </p:nvSpPr>
        <p:spPr>
          <a:xfrm>
            <a:off x="10863744" y="2085157"/>
            <a:ext cx="1574240" cy="54784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医療などに影響</a:t>
            </a:r>
          </a:p>
        </p:txBody>
      </p:sp>
      <p:sp>
        <p:nvSpPr>
          <p:cNvPr id="19" name="四角形: メモ 18">
            <a:extLst>
              <a:ext uri="{FF2B5EF4-FFF2-40B4-BE49-F238E27FC236}">
                <a16:creationId xmlns:a16="http://schemas.microsoft.com/office/drawing/2014/main" id="{BD1148ED-0F2A-D3C0-2175-54224EE6FD14}"/>
              </a:ext>
            </a:extLst>
          </p:cNvPr>
          <p:cNvSpPr/>
          <p:nvPr/>
        </p:nvSpPr>
        <p:spPr>
          <a:xfrm>
            <a:off x="9001914" y="2873632"/>
            <a:ext cx="1574240" cy="54784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パソコンの熱暴走が増えた</a:t>
            </a:r>
          </a:p>
        </p:txBody>
      </p:sp>
      <p:sp>
        <p:nvSpPr>
          <p:cNvPr id="21" name="四角形: メモ 20">
            <a:extLst>
              <a:ext uri="{FF2B5EF4-FFF2-40B4-BE49-F238E27FC236}">
                <a16:creationId xmlns:a16="http://schemas.microsoft.com/office/drawing/2014/main" id="{970C261E-88B8-A146-222D-87D9EA419B8A}"/>
              </a:ext>
            </a:extLst>
          </p:cNvPr>
          <p:cNvSpPr/>
          <p:nvPr/>
        </p:nvSpPr>
        <p:spPr>
          <a:xfrm>
            <a:off x="8837099" y="4056519"/>
            <a:ext cx="1674447" cy="746948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世界遺産等の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歴史的建築物の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崩壊</a:t>
            </a:r>
          </a:p>
        </p:txBody>
      </p:sp>
      <p:sp>
        <p:nvSpPr>
          <p:cNvPr id="25" name="四角形: メモ 24">
            <a:extLst>
              <a:ext uri="{FF2B5EF4-FFF2-40B4-BE49-F238E27FC236}">
                <a16:creationId xmlns:a16="http://schemas.microsoft.com/office/drawing/2014/main" id="{CDF8A44A-156F-0262-FBE9-1277741D48DA}"/>
              </a:ext>
            </a:extLst>
          </p:cNvPr>
          <p:cNvSpPr/>
          <p:nvPr/>
        </p:nvSpPr>
        <p:spPr>
          <a:xfrm>
            <a:off x="9082591" y="4945196"/>
            <a:ext cx="1183464" cy="547842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景観の変化</a:t>
            </a:r>
          </a:p>
        </p:txBody>
      </p:sp>
      <p:sp>
        <p:nvSpPr>
          <p:cNvPr id="26" name="四角形: メモ 25">
            <a:extLst>
              <a:ext uri="{FF2B5EF4-FFF2-40B4-BE49-F238E27FC236}">
                <a16:creationId xmlns:a16="http://schemas.microsoft.com/office/drawing/2014/main" id="{D71A5481-C092-7763-5D5C-F12428AE281E}"/>
              </a:ext>
            </a:extLst>
          </p:cNvPr>
          <p:cNvSpPr/>
          <p:nvPr/>
        </p:nvSpPr>
        <p:spPr>
          <a:xfrm>
            <a:off x="10734117" y="3805108"/>
            <a:ext cx="1674447" cy="746948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新しい追加の農薬等の利用での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健康被害</a:t>
            </a:r>
          </a:p>
        </p:txBody>
      </p:sp>
      <p:sp>
        <p:nvSpPr>
          <p:cNvPr id="27" name="四角形: メモ 26">
            <a:extLst>
              <a:ext uri="{FF2B5EF4-FFF2-40B4-BE49-F238E27FC236}">
                <a16:creationId xmlns:a16="http://schemas.microsoft.com/office/drawing/2014/main" id="{0B3639E0-3E85-FEDC-CC0C-DDDE148533BA}"/>
              </a:ext>
            </a:extLst>
          </p:cNvPr>
          <p:cNvSpPr/>
          <p:nvPr/>
        </p:nvSpPr>
        <p:spPr>
          <a:xfrm>
            <a:off x="10763537" y="4893519"/>
            <a:ext cx="1674447" cy="746948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大きい・活発な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害虫の北上</a:t>
            </a:r>
          </a:p>
        </p:txBody>
      </p:sp>
      <p:grpSp>
        <p:nvGrpSpPr>
          <p:cNvPr id="83" name="グループ化 82">
            <a:extLst>
              <a:ext uri="{FF2B5EF4-FFF2-40B4-BE49-F238E27FC236}">
                <a16:creationId xmlns:a16="http://schemas.microsoft.com/office/drawing/2014/main" id="{B783415B-8ADB-3DD0-33B9-764356ABA18A}"/>
              </a:ext>
            </a:extLst>
          </p:cNvPr>
          <p:cNvGrpSpPr/>
          <p:nvPr/>
        </p:nvGrpSpPr>
        <p:grpSpPr>
          <a:xfrm>
            <a:off x="6625041" y="6791299"/>
            <a:ext cx="4647823" cy="2397959"/>
            <a:chOff x="2831444" y="6774434"/>
            <a:chExt cx="4647823" cy="2397959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51A95C86-9186-3C5C-1CB2-D964E712D622}"/>
                </a:ext>
              </a:extLst>
            </p:cNvPr>
            <p:cNvSpPr/>
            <p:nvPr/>
          </p:nvSpPr>
          <p:spPr>
            <a:xfrm>
              <a:off x="3086100" y="6784945"/>
              <a:ext cx="2069256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b="1" dirty="0" smtClean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①</a:t>
              </a:r>
              <a:r>
                <a:rPr kumimoji="1" lang="ja-JP" altLang="en-US" sz="1400" b="1" dirty="0" smtClean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熱中症による外出</a:t>
              </a:r>
              <a:r>
                <a:rPr kumimoji="1" lang="ja-JP" altLang="en-US" sz="1400" b="1" dirty="0" smtClean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制限</a:t>
              </a:r>
              <a:endParaRPr kumimoji="1" lang="ja-JP" altLang="en-US" sz="1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31A0223D-BB3A-65D8-E3E7-7AB5D2D4E716}"/>
                </a:ext>
              </a:extLst>
            </p:cNvPr>
            <p:cNvSpPr/>
            <p:nvPr/>
          </p:nvSpPr>
          <p:spPr>
            <a:xfrm>
              <a:off x="3086100" y="8772283"/>
              <a:ext cx="3309378" cy="4001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b="1" dirty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②オーバーヒート　電子機器・</a:t>
              </a:r>
              <a:r>
                <a:rPr kumimoji="1" lang="en-US" altLang="ja-JP" sz="1400" b="1" dirty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PC</a:t>
              </a:r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8219FA81-2536-69B9-B64B-D35AA45B1A5D}"/>
                </a:ext>
              </a:extLst>
            </p:cNvPr>
            <p:cNvGrpSpPr/>
            <p:nvPr/>
          </p:nvGrpSpPr>
          <p:grpSpPr>
            <a:xfrm>
              <a:off x="4114534" y="7185055"/>
              <a:ext cx="355165" cy="909748"/>
              <a:chOff x="4101267" y="7185052"/>
              <a:chExt cx="355165" cy="867389"/>
            </a:xfrm>
          </p:grpSpPr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1C552B16-3A93-E075-3E62-16DC3D19EE32}"/>
                  </a:ext>
                </a:extLst>
              </p:cNvPr>
              <p:cNvCxnSpPr>
                <a:cxnSpLocks/>
                <a:stCxn id="37" idx="2"/>
              </p:cNvCxnSpPr>
              <p:nvPr/>
            </p:nvCxnSpPr>
            <p:spPr>
              <a:xfrm flipH="1">
                <a:off x="4101267" y="7185052"/>
                <a:ext cx="6194" cy="867389"/>
              </a:xfrm>
              <a:prstGeom prst="line">
                <a:avLst/>
              </a:prstGeom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DAC6A568-15EF-BDE2-C86D-32561B6C65F0}"/>
                  </a:ext>
                </a:extLst>
              </p:cNvPr>
              <p:cNvCxnSpPr>
                <a:cxnSpLocks/>
                <a:endCxn id="51" idx="1"/>
              </p:cNvCxnSpPr>
              <p:nvPr/>
            </p:nvCxnSpPr>
            <p:spPr>
              <a:xfrm flipV="1">
                <a:off x="4101267" y="8040913"/>
                <a:ext cx="355165" cy="11528"/>
              </a:xfrm>
              <a:prstGeom prst="line">
                <a:avLst/>
              </a:prstGeom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id="{58014BB4-F6E8-4EE4-43D6-E307F7B1FEBA}"/>
                </a:ext>
              </a:extLst>
            </p:cNvPr>
            <p:cNvSpPr/>
            <p:nvPr/>
          </p:nvSpPr>
          <p:spPr>
            <a:xfrm>
              <a:off x="4469699" y="7882657"/>
              <a:ext cx="832199" cy="4001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b="1" dirty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生 活</a:t>
              </a:r>
            </a:p>
          </p:txBody>
        </p:sp>
        <p:grpSp>
          <p:nvGrpSpPr>
            <p:cNvPr id="56" name="グループ化 55">
              <a:extLst>
                <a:ext uri="{FF2B5EF4-FFF2-40B4-BE49-F238E27FC236}">
                  <a16:creationId xmlns:a16="http://schemas.microsoft.com/office/drawing/2014/main" id="{FF41DB7D-855E-BE17-AC8B-80C3A302DC57}"/>
                </a:ext>
              </a:extLst>
            </p:cNvPr>
            <p:cNvGrpSpPr/>
            <p:nvPr/>
          </p:nvGrpSpPr>
          <p:grpSpPr>
            <a:xfrm>
              <a:off x="5596010" y="6932116"/>
              <a:ext cx="281191" cy="753068"/>
              <a:chOff x="5938728" y="7626428"/>
              <a:chExt cx="281191" cy="753068"/>
            </a:xfrm>
          </p:grpSpPr>
          <p:grpSp>
            <p:nvGrpSpPr>
              <p:cNvPr id="53" name="グループ化 52">
                <a:extLst>
                  <a:ext uri="{FF2B5EF4-FFF2-40B4-BE49-F238E27FC236}">
                    <a16:creationId xmlns:a16="http://schemas.microsoft.com/office/drawing/2014/main" id="{C04E2949-1EFF-1FC9-5A79-9836ADA02929}"/>
                  </a:ext>
                </a:extLst>
              </p:cNvPr>
              <p:cNvGrpSpPr/>
              <p:nvPr/>
            </p:nvGrpSpPr>
            <p:grpSpPr>
              <a:xfrm>
                <a:off x="5938728" y="7626428"/>
                <a:ext cx="281191" cy="753068"/>
                <a:chOff x="2804909" y="8263932"/>
                <a:chExt cx="281191" cy="753068"/>
              </a:xfrm>
            </p:grpSpPr>
            <p:cxnSp>
              <p:nvCxnSpPr>
                <p:cNvPr id="30" name="直線コネクタ 29">
                  <a:extLst>
                    <a:ext uri="{FF2B5EF4-FFF2-40B4-BE49-F238E27FC236}">
                      <a16:creationId xmlns:a16="http://schemas.microsoft.com/office/drawing/2014/main" id="{05D55EDA-A301-C4C3-E377-3DEA09F6D5C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16027" y="8263932"/>
                  <a:ext cx="0" cy="753068"/>
                </a:xfrm>
                <a:prstGeom prst="line">
                  <a:avLst/>
                </a:prstGeom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41" name="グループ化 40">
                  <a:extLst>
                    <a:ext uri="{FF2B5EF4-FFF2-40B4-BE49-F238E27FC236}">
                      <a16:creationId xmlns:a16="http://schemas.microsoft.com/office/drawing/2014/main" id="{8334EA33-C177-D4CD-3118-FCDCAE4A6797}"/>
                    </a:ext>
                  </a:extLst>
                </p:cNvPr>
                <p:cNvGrpSpPr/>
                <p:nvPr/>
              </p:nvGrpSpPr>
              <p:grpSpPr>
                <a:xfrm>
                  <a:off x="2804909" y="8287844"/>
                  <a:ext cx="281191" cy="716456"/>
                  <a:chOff x="2804909" y="8287844"/>
                  <a:chExt cx="281191" cy="716456"/>
                </a:xfrm>
              </p:grpSpPr>
              <p:cxnSp>
                <p:nvCxnSpPr>
                  <p:cNvPr id="34" name="直線コネクタ 33">
                    <a:extLst>
                      <a:ext uri="{FF2B5EF4-FFF2-40B4-BE49-F238E27FC236}">
                        <a16:creationId xmlns:a16="http://schemas.microsoft.com/office/drawing/2014/main" id="{B420682A-0970-46C9-F3E8-50CA97C5E1AB}"/>
                      </a:ext>
                    </a:extLst>
                  </p:cNvPr>
                  <p:cNvCxnSpPr/>
                  <p:nvPr/>
                </p:nvCxnSpPr>
                <p:spPr>
                  <a:xfrm>
                    <a:off x="2804909" y="8287844"/>
                    <a:ext cx="270073" cy="0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直線コネクタ 34">
                    <a:extLst>
                      <a:ext uri="{FF2B5EF4-FFF2-40B4-BE49-F238E27FC236}">
                        <a16:creationId xmlns:a16="http://schemas.microsoft.com/office/drawing/2014/main" id="{C3E7441B-4F51-CB2D-F720-2ADABBA8D54B}"/>
                      </a:ext>
                    </a:extLst>
                  </p:cNvPr>
                  <p:cNvCxnSpPr/>
                  <p:nvPr/>
                </p:nvCxnSpPr>
                <p:spPr>
                  <a:xfrm>
                    <a:off x="2816027" y="9004300"/>
                    <a:ext cx="270073" cy="0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55" name="直線コネクタ 54">
                <a:extLst>
                  <a:ext uri="{FF2B5EF4-FFF2-40B4-BE49-F238E27FC236}">
                    <a16:creationId xmlns:a16="http://schemas.microsoft.com/office/drawing/2014/main" id="{9654E5EA-290F-E60E-D598-308141F9EDA5}"/>
                  </a:ext>
                </a:extLst>
              </p:cNvPr>
              <p:cNvCxnSpPr/>
              <p:nvPr/>
            </p:nvCxnSpPr>
            <p:spPr>
              <a:xfrm>
                <a:off x="5949846" y="8002962"/>
                <a:ext cx="270073" cy="0"/>
              </a:xfrm>
              <a:prstGeom prst="line">
                <a:avLst/>
              </a:prstGeom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グループ化 60">
              <a:extLst>
                <a:ext uri="{FF2B5EF4-FFF2-40B4-BE49-F238E27FC236}">
                  <a16:creationId xmlns:a16="http://schemas.microsoft.com/office/drawing/2014/main" id="{ED205F4C-EA8C-CE15-E774-BDDBC8A6C2DA}"/>
                </a:ext>
              </a:extLst>
            </p:cNvPr>
            <p:cNvGrpSpPr/>
            <p:nvPr/>
          </p:nvGrpSpPr>
          <p:grpSpPr>
            <a:xfrm>
              <a:off x="2831444" y="6949280"/>
              <a:ext cx="299689" cy="2023058"/>
              <a:chOff x="2804909" y="8263932"/>
              <a:chExt cx="299689" cy="2023058"/>
            </a:xfrm>
          </p:grpSpPr>
          <p:cxnSp>
            <p:nvCxnSpPr>
              <p:cNvPr id="63" name="直線コネクタ 62">
                <a:extLst>
                  <a:ext uri="{FF2B5EF4-FFF2-40B4-BE49-F238E27FC236}">
                    <a16:creationId xmlns:a16="http://schemas.microsoft.com/office/drawing/2014/main" id="{ECE51F29-32FA-1892-363A-39EDE7265E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16027" y="8263932"/>
                <a:ext cx="0" cy="2023058"/>
              </a:xfrm>
              <a:prstGeom prst="line">
                <a:avLst/>
              </a:prstGeom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64" name="グループ化 63">
                <a:extLst>
                  <a:ext uri="{FF2B5EF4-FFF2-40B4-BE49-F238E27FC236}">
                    <a16:creationId xmlns:a16="http://schemas.microsoft.com/office/drawing/2014/main" id="{86288D5E-BC18-DD35-544A-DF279A7C9B29}"/>
                  </a:ext>
                </a:extLst>
              </p:cNvPr>
              <p:cNvGrpSpPr/>
              <p:nvPr/>
            </p:nvGrpSpPr>
            <p:grpSpPr>
              <a:xfrm>
                <a:off x="2804909" y="8287844"/>
                <a:ext cx="299689" cy="1999146"/>
                <a:chOff x="2804909" y="8287844"/>
                <a:chExt cx="299689" cy="1999146"/>
              </a:xfrm>
            </p:grpSpPr>
            <p:cxnSp>
              <p:nvCxnSpPr>
                <p:cNvPr id="65" name="直線コネクタ 64">
                  <a:extLst>
                    <a:ext uri="{FF2B5EF4-FFF2-40B4-BE49-F238E27FC236}">
                      <a16:creationId xmlns:a16="http://schemas.microsoft.com/office/drawing/2014/main" id="{11AA7972-D3DA-A523-38F5-7A9927B0DB99}"/>
                    </a:ext>
                  </a:extLst>
                </p:cNvPr>
                <p:cNvCxnSpPr/>
                <p:nvPr/>
              </p:nvCxnSpPr>
              <p:spPr>
                <a:xfrm>
                  <a:off x="2804909" y="8287844"/>
                  <a:ext cx="270073" cy="0"/>
                </a:xfrm>
                <a:prstGeom prst="line">
                  <a:avLst/>
                </a:prstGeom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直線コネクタ 65">
                  <a:extLst>
                    <a:ext uri="{FF2B5EF4-FFF2-40B4-BE49-F238E27FC236}">
                      <a16:creationId xmlns:a16="http://schemas.microsoft.com/office/drawing/2014/main" id="{E3A8C437-C443-C6B9-09DB-DF441505786C}"/>
                    </a:ext>
                  </a:extLst>
                </p:cNvPr>
                <p:cNvCxnSpPr/>
                <p:nvPr/>
              </p:nvCxnSpPr>
              <p:spPr>
                <a:xfrm>
                  <a:off x="2834525" y="10286990"/>
                  <a:ext cx="270073" cy="0"/>
                </a:xfrm>
                <a:prstGeom prst="line">
                  <a:avLst/>
                </a:prstGeom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8" name="正方形/長方形 67">
              <a:extLst>
                <a:ext uri="{FF2B5EF4-FFF2-40B4-BE49-F238E27FC236}">
                  <a16:creationId xmlns:a16="http://schemas.microsoft.com/office/drawing/2014/main" id="{DA921AB1-F72E-634A-4E2A-E333F4DF0674}"/>
                </a:ext>
              </a:extLst>
            </p:cNvPr>
            <p:cNvSpPr/>
            <p:nvPr/>
          </p:nvSpPr>
          <p:spPr>
            <a:xfrm>
              <a:off x="5864698" y="6774434"/>
              <a:ext cx="1614569" cy="4001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b="1" dirty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子供の遊び</a:t>
              </a:r>
            </a:p>
          </p:txBody>
        </p:sp>
        <p:sp>
          <p:nvSpPr>
            <p:cNvPr id="69" name="正方形/長方形 68">
              <a:extLst>
                <a:ext uri="{FF2B5EF4-FFF2-40B4-BE49-F238E27FC236}">
                  <a16:creationId xmlns:a16="http://schemas.microsoft.com/office/drawing/2014/main" id="{0453DD28-9590-ABD0-3542-F75C0B37C804}"/>
                </a:ext>
              </a:extLst>
            </p:cNvPr>
            <p:cNvSpPr/>
            <p:nvPr/>
          </p:nvSpPr>
          <p:spPr>
            <a:xfrm>
              <a:off x="5864698" y="7114498"/>
              <a:ext cx="1614569" cy="4001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b="1" dirty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買物のハードル</a:t>
              </a:r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60AB6F2D-117A-C528-BACF-17B331572E7D}"/>
                </a:ext>
              </a:extLst>
            </p:cNvPr>
            <p:cNvSpPr/>
            <p:nvPr/>
          </p:nvSpPr>
          <p:spPr>
            <a:xfrm>
              <a:off x="5864698" y="7495510"/>
              <a:ext cx="1614569" cy="4001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b="1" dirty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歩くの楽しい</a:t>
              </a:r>
            </a:p>
          </p:txBody>
        </p:sp>
        <p:grpSp>
          <p:nvGrpSpPr>
            <p:cNvPr id="71" name="グループ化 70">
              <a:extLst>
                <a:ext uri="{FF2B5EF4-FFF2-40B4-BE49-F238E27FC236}">
                  <a16:creationId xmlns:a16="http://schemas.microsoft.com/office/drawing/2014/main" id="{504C0161-EC40-591B-D606-5FCFDAB2DC15}"/>
                </a:ext>
              </a:extLst>
            </p:cNvPr>
            <p:cNvGrpSpPr/>
            <p:nvPr/>
          </p:nvGrpSpPr>
          <p:grpSpPr>
            <a:xfrm>
              <a:off x="5571970" y="7976959"/>
              <a:ext cx="281191" cy="753068"/>
              <a:chOff x="5938728" y="7626428"/>
              <a:chExt cx="281191" cy="753068"/>
            </a:xfrm>
          </p:grpSpPr>
          <p:grpSp>
            <p:nvGrpSpPr>
              <p:cNvPr id="73" name="グループ化 72">
                <a:extLst>
                  <a:ext uri="{FF2B5EF4-FFF2-40B4-BE49-F238E27FC236}">
                    <a16:creationId xmlns:a16="http://schemas.microsoft.com/office/drawing/2014/main" id="{78AF25C3-59CC-23C7-F3B7-220A428F5EBD}"/>
                  </a:ext>
                </a:extLst>
              </p:cNvPr>
              <p:cNvGrpSpPr/>
              <p:nvPr/>
            </p:nvGrpSpPr>
            <p:grpSpPr>
              <a:xfrm>
                <a:off x="5938728" y="7626428"/>
                <a:ext cx="281191" cy="753068"/>
                <a:chOff x="2804909" y="8263932"/>
                <a:chExt cx="281191" cy="753068"/>
              </a:xfrm>
            </p:grpSpPr>
            <p:cxnSp>
              <p:nvCxnSpPr>
                <p:cNvPr id="76" name="直線コネクタ 75">
                  <a:extLst>
                    <a:ext uri="{FF2B5EF4-FFF2-40B4-BE49-F238E27FC236}">
                      <a16:creationId xmlns:a16="http://schemas.microsoft.com/office/drawing/2014/main" id="{1485AA02-B91F-3576-EB95-CDFE690EA0B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16027" y="8263932"/>
                  <a:ext cx="0" cy="753068"/>
                </a:xfrm>
                <a:prstGeom prst="line">
                  <a:avLst/>
                </a:prstGeom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78" name="グループ化 77">
                  <a:extLst>
                    <a:ext uri="{FF2B5EF4-FFF2-40B4-BE49-F238E27FC236}">
                      <a16:creationId xmlns:a16="http://schemas.microsoft.com/office/drawing/2014/main" id="{A2BDB805-4B67-C377-AA1E-731408FC135F}"/>
                    </a:ext>
                  </a:extLst>
                </p:cNvPr>
                <p:cNvGrpSpPr/>
                <p:nvPr/>
              </p:nvGrpSpPr>
              <p:grpSpPr>
                <a:xfrm>
                  <a:off x="2804909" y="8287844"/>
                  <a:ext cx="281191" cy="716456"/>
                  <a:chOff x="2804909" y="8287844"/>
                  <a:chExt cx="281191" cy="716456"/>
                </a:xfrm>
              </p:grpSpPr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6CB17D2B-60DF-D5BA-60D1-C3A9B6FCDBF1}"/>
                      </a:ext>
                    </a:extLst>
                  </p:cNvPr>
                  <p:cNvCxnSpPr/>
                  <p:nvPr/>
                </p:nvCxnSpPr>
                <p:spPr>
                  <a:xfrm>
                    <a:off x="2804909" y="8287844"/>
                    <a:ext cx="270073" cy="0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D9C12A5B-3261-8807-AD86-8191CB51EBBF}"/>
                      </a:ext>
                    </a:extLst>
                  </p:cNvPr>
                  <p:cNvCxnSpPr/>
                  <p:nvPr/>
                </p:nvCxnSpPr>
                <p:spPr>
                  <a:xfrm>
                    <a:off x="2816027" y="9004300"/>
                    <a:ext cx="270073" cy="0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75" name="直線コネクタ 74">
                <a:extLst>
                  <a:ext uri="{FF2B5EF4-FFF2-40B4-BE49-F238E27FC236}">
                    <a16:creationId xmlns:a16="http://schemas.microsoft.com/office/drawing/2014/main" id="{00302369-3A63-E0A0-68FC-F66B0B285E9C}"/>
                  </a:ext>
                </a:extLst>
              </p:cNvPr>
              <p:cNvCxnSpPr/>
              <p:nvPr/>
            </p:nvCxnSpPr>
            <p:spPr>
              <a:xfrm>
                <a:off x="5949846" y="8002962"/>
                <a:ext cx="270073" cy="0"/>
              </a:xfrm>
              <a:prstGeom prst="line">
                <a:avLst/>
              </a:prstGeom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82" name="正方形/長方形 81">
              <a:extLst>
                <a:ext uri="{FF2B5EF4-FFF2-40B4-BE49-F238E27FC236}">
                  <a16:creationId xmlns:a16="http://schemas.microsoft.com/office/drawing/2014/main" id="{A26EB75F-8371-ED1A-9531-5756A4176D3A}"/>
                </a:ext>
              </a:extLst>
            </p:cNvPr>
            <p:cNvSpPr/>
            <p:nvPr/>
          </p:nvSpPr>
          <p:spPr>
            <a:xfrm>
              <a:off x="5853161" y="7836973"/>
              <a:ext cx="1614569" cy="4001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b="1" dirty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洗濯物　増</a:t>
              </a:r>
            </a:p>
          </p:txBody>
        </p:sp>
      </p:grpSp>
      <p:sp>
        <p:nvSpPr>
          <p:cNvPr id="28" name="四角形: メモ 27">
            <a:extLst>
              <a:ext uri="{FF2B5EF4-FFF2-40B4-BE49-F238E27FC236}">
                <a16:creationId xmlns:a16="http://schemas.microsoft.com/office/drawing/2014/main" id="{8C07088F-0E73-430F-6874-591A196F055F}"/>
              </a:ext>
            </a:extLst>
          </p:cNvPr>
          <p:cNvSpPr/>
          <p:nvPr/>
        </p:nvSpPr>
        <p:spPr>
          <a:xfrm>
            <a:off x="7094996" y="5896980"/>
            <a:ext cx="2148518" cy="746948"/>
          </a:xfrm>
          <a:prstGeom prst="foldedCorner">
            <a:avLst/>
          </a:prstGeom>
          <a:solidFill>
            <a:srgbClr val="FFF7E1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コロナのような新感染症が起こることによる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子供の教育への悪影響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F81CC11-6062-6BBA-C754-F219740F221F}"/>
              </a:ext>
            </a:extLst>
          </p:cNvPr>
          <p:cNvSpPr/>
          <p:nvPr/>
        </p:nvSpPr>
        <p:spPr>
          <a:xfrm>
            <a:off x="5348140" y="7001865"/>
            <a:ext cx="1251698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気温上昇</a:t>
            </a:r>
          </a:p>
        </p:txBody>
      </p:sp>
    </p:spTree>
    <p:extLst>
      <p:ext uri="{BB962C8B-B14F-4D97-AF65-F5344CB8AC3E}">
        <p14:creationId xmlns:p14="http://schemas.microsoft.com/office/powerpoint/2010/main" val="3451550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4636663-F989-DF24-BA7F-4C513954F40C}"/>
              </a:ext>
            </a:extLst>
          </p:cNvPr>
          <p:cNvSpPr/>
          <p:nvPr/>
        </p:nvSpPr>
        <p:spPr>
          <a:xfrm>
            <a:off x="0" y="12515"/>
            <a:ext cx="12801600" cy="49427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第１回松戸市環境未来会議　　討議①　「温暖化によって私たちが困ることはなにか？」　                                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 R5.10.16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sun) 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8CF8D5-71C2-BC3D-7957-A503B61551C0}"/>
              </a:ext>
            </a:extLst>
          </p:cNvPr>
          <p:cNvSpPr/>
          <p:nvPr/>
        </p:nvSpPr>
        <p:spPr>
          <a:xfrm>
            <a:off x="9399128" y="17512"/>
            <a:ext cx="1318846" cy="4942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５班</a:t>
            </a: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53DE7B26-B6BC-2039-1853-3252CCF41A80}"/>
              </a:ext>
            </a:extLst>
          </p:cNvPr>
          <p:cNvGrpSpPr/>
          <p:nvPr/>
        </p:nvGrpSpPr>
        <p:grpSpPr>
          <a:xfrm>
            <a:off x="333270" y="1323670"/>
            <a:ext cx="2019648" cy="2326659"/>
            <a:chOff x="348236" y="741001"/>
            <a:chExt cx="1278087" cy="1848943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48D63793-9112-5631-A4A3-C5C7751DE4F9}"/>
                </a:ext>
              </a:extLst>
            </p:cNvPr>
            <p:cNvGrpSpPr/>
            <p:nvPr/>
          </p:nvGrpSpPr>
          <p:grpSpPr>
            <a:xfrm>
              <a:off x="348236" y="914658"/>
              <a:ext cx="1278087" cy="1675286"/>
              <a:chOff x="354210" y="2522227"/>
              <a:chExt cx="1420808" cy="1877307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C71DAF73-47E9-E3CE-9BF9-368A44DD38D8}"/>
                  </a:ext>
                </a:extLst>
              </p:cNvPr>
              <p:cNvSpPr/>
              <p:nvPr/>
            </p:nvSpPr>
            <p:spPr>
              <a:xfrm>
                <a:off x="354210" y="2522227"/>
                <a:ext cx="1420808" cy="1877307"/>
              </a:xfrm>
              <a:prstGeom prst="rect">
                <a:avLst/>
              </a:prstGeom>
              <a:noFill/>
              <a:ln w="19050">
                <a:solidFill>
                  <a:schemeClr val="tx2">
                    <a:lumMod val="60000"/>
                    <a:lumOff val="4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0" name="四角形: メモ 9">
                <a:extLst>
                  <a:ext uri="{FF2B5EF4-FFF2-40B4-BE49-F238E27FC236}">
                    <a16:creationId xmlns:a16="http://schemas.microsoft.com/office/drawing/2014/main" id="{5B127D41-9446-CF58-B576-17042220FFDE}"/>
                  </a:ext>
                </a:extLst>
              </p:cNvPr>
              <p:cNvSpPr/>
              <p:nvPr/>
            </p:nvSpPr>
            <p:spPr>
              <a:xfrm>
                <a:off x="595099" y="2821511"/>
                <a:ext cx="990600" cy="352425"/>
              </a:xfrm>
              <a:prstGeom prst="foldedCorner">
                <a:avLst/>
              </a:prstGeom>
              <a:solidFill>
                <a:srgbClr val="FFF7E1"/>
              </a:solidFill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電気代高騰</a:t>
                </a:r>
              </a:p>
            </p:txBody>
          </p:sp>
          <p:sp>
            <p:nvSpPr>
              <p:cNvPr id="14" name="四角形: メモ 13">
                <a:extLst>
                  <a:ext uri="{FF2B5EF4-FFF2-40B4-BE49-F238E27FC236}">
                    <a16:creationId xmlns:a16="http://schemas.microsoft.com/office/drawing/2014/main" id="{83477BBF-5FD8-6206-7745-BD87C881AA25}"/>
                  </a:ext>
                </a:extLst>
              </p:cNvPr>
              <p:cNvSpPr/>
              <p:nvPr/>
            </p:nvSpPr>
            <p:spPr>
              <a:xfrm>
                <a:off x="699041" y="3316080"/>
                <a:ext cx="782715" cy="421826"/>
              </a:xfrm>
              <a:prstGeom prst="foldedCorner">
                <a:avLst/>
              </a:prstGeom>
              <a:solidFill>
                <a:srgbClr val="FFF7E1"/>
              </a:solidFill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エアコン化</a:t>
                </a:r>
                <a:endPara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上昇</a:t>
                </a:r>
              </a:p>
            </p:txBody>
          </p:sp>
          <p:sp>
            <p:nvSpPr>
              <p:cNvPr id="15" name="四角形: メモ 14">
                <a:extLst>
                  <a:ext uri="{FF2B5EF4-FFF2-40B4-BE49-F238E27FC236}">
                    <a16:creationId xmlns:a16="http://schemas.microsoft.com/office/drawing/2014/main" id="{D131AE13-A259-477D-6A19-BB45D76807E5}"/>
                  </a:ext>
                </a:extLst>
              </p:cNvPr>
              <p:cNvSpPr/>
              <p:nvPr/>
            </p:nvSpPr>
            <p:spPr>
              <a:xfrm>
                <a:off x="699041" y="3882210"/>
                <a:ext cx="782715" cy="352425"/>
              </a:xfrm>
              <a:prstGeom prst="foldedCorner">
                <a:avLst/>
              </a:prstGeom>
              <a:solidFill>
                <a:srgbClr val="FFF7E1"/>
              </a:solidFill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電力不足</a:t>
                </a:r>
              </a:p>
            </p:txBody>
          </p:sp>
        </p:grpSp>
        <p:sp>
          <p:nvSpPr>
            <p:cNvPr id="19" name="フローチャート: 代替処理 18">
              <a:extLst>
                <a:ext uri="{FF2B5EF4-FFF2-40B4-BE49-F238E27FC236}">
                  <a16:creationId xmlns:a16="http://schemas.microsoft.com/office/drawing/2014/main" id="{AE570E11-EF87-38E8-573B-5149C1720C79}"/>
                </a:ext>
              </a:extLst>
            </p:cNvPr>
            <p:cNvSpPr/>
            <p:nvPr/>
          </p:nvSpPr>
          <p:spPr>
            <a:xfrm>
              <a:off x="540135" y="741001"/>
              <a:ext cx="865707" cy="314692"/>
            </a:xfrm>
            <a:prstGeom prst="flowChartAlternateProcess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  <a:effectLst>
              <a:outerShdw blurRad="50800" dist="38100" dir="2700000" sx="103000" sy="103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光熱費の高騰</a:t>
              </a: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B1D21E85-4FD1-E8D9-CA87-03814CF2B4E5}"/>
              </a:ext>
            </a:extLst>
          </p:cNvPr>
          <p:cNvGrpSpPr/>
          <p:nvPr/>
        </p:nvGrpSpPr>
        <p:grpSpPr>
          <a:xfrm>
            <a:off x="2832033" y="1238941"/>
            <a:ext cx="2019649" cy="2784362"/>
            <a:chOff x="980554" y="888269"/>
            <a:chExt cx="1390800" cy="1713480"/>
          </a:xfrm>
        </p:grpSpPr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35A29811-E080-EA6E-7B51-D87DD8F53F80}"/>
                </a:ext>
              </a:extLst>
            </p:cNvPr>
            <p:cNvGrpSpPr/>
            <p:nvPr/>
          </p:nvGrpSpPr>
          <p:grpSpPr>
            <a:xfrm>
              <a:off x="980554" y="1046506"/>
              <a:ext cx="1390800" cy="1555243"/>
              <a:chOff x="-993716" y="2698575"/>
              <a:chExt cx="1420807" cy="1337765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D4D24632-2238-6721-5EFE-9B75C0CDDD52}"/>
                  </a:ext>
                </a:extLst>
              </p:cNvPr>
              <p:cNvSpPr/>
              <p:nvPr/>
            </p:nvSpPr>
            <p:spPr>
              <a:xfrm>
                <a:off x="-993716" y="2698575"/>
                <a:ext cx="1420807" cy="1337765"/>
              </a:xfrm>
              <a:prstGeom prst="rect">
                <a:avLst/>
              </a:prstGeom>
              <a:noFill/>
              <a:ln w="19050">
                <a:solidFill>
                  <a:schemeClr val="tx2">
                    <a:lumMod val="60000"/>
                    <a:lumOff val="4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22" name="四角形: メモ 21">
                <a:extLst>
                  <a:ext uri="{FF2B5EF4-FFF2-40B4-BE49-F238E27FC236}">
                    <a16:creationId xmlns:a16="http://schemas.microsoft.com/office/drawing/2014/main" id="{6634A980-8540-DDC6-448C-E7A4B6BF575D}"/>
                  </a:ext>
                </a:extLst>
              </p:cNvPr>
              <p:cNvSpPr/>
              <p:nvPr/>
            </p:nvSpPr>
            <p:spPr>
              <a:xfrm>
                <a:off x="-681642" y="2874819"/>
                <a:ext cx="832557" cy="274575"/>
              </a:xfrm>
              <a:prstGeom prst="foldedCorner">
                <a:avLst/>
              </a:prstGeom>
              <a:solidFill>
                <a:srgbClr val="FFF7E1"/>
              </a:solidFill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熱中症による健康被害</a:t>
                </a:r>
              </a:p>
            </p:txBody>
          </p:sp>
          <p:sp>
            <p:nvSpPr>
              <p:cNvPr id="23" name="四角形: メモ 22">
                <a:extLst>
                  <a:ext uri="{FF2B5EF4-FFF2-40B4-BE49-F238E27FC236}">
                    <a16:creationId xmlns:a16="http://schemas.microsoft.com/office/drawing/2014/main" id="{D8FA9D82-407B-FF08-0E04-B8416C5A7261}"/>
                  </a:ext>
                </a:extLst>
              </p:cNvPr>
              <p:cNvSpPr/>
              <p:nvPr/>
            </p:nvSpPr>
            <p:spPr>
              <a:xfrm>
                <a:off x="-665974" y="3214341"/>
                <a:ext cx="770520" cy="388480"/>
              </a:xfrm>
              <a:prstGeom prst="foldedCorner">
                <a:avLst/>
              </a:prstGeom>
              <a:solidFill>
                <a:srgbClr val="FFF7E1"/>
              </a:solidFill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健康問題</a:t>
                </a:r>
                <a:endPara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皮膚がん増える</a:t>
                </a:r>
              </a:p>
            </p:txBody>
          </p:sp>
          <p:sp>
            <p:nvSpPr>
              <p:cNvPr id="24" name="四角形: メモ 23">
                <a:extLst>
                  <a:ext uri="{FF2B5EF4-FFF2-40B4-BE49-F238E27FC236}">
                    <a16:creationId xmlns:a16="http://schemas.microsoft.com/office/drawing/2014/main" id="{DE6BCC12-A2A0-649B-DA77-99E189646093}"/>
                  </a:ext>
                </a:extLst>
              </p:cNvPr>
              <p:cNvSpPr/>
              <p:nvPr/>
            </p:nvSpPr>
            <p:spPr>
              <a:xfrm>
                <a:off x="-723308" y="3664440"/>
                <a:ext cx="990600" cy="284775"/>
              </a:xfrm>
              <a:prstGeom prst="foldedCorner">
                <a:avLst/>
              </a:prstGeom>
              <a:solidFill>
                <a:srgbClr val="FFF7E1"/>
              </a:solidFill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老人世帯の</a:t>
                </a:r>
                <a:endPara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死亡率増加</a:t>
                </a:r>
              </a:p>
            </p:txBody>
          </p:sp>
        </p:grpSp>
        <p:sp>
          <p:nvSpPr>
            <p:cNvPr id="25" name="フローチャート: 代替処理 24">
              <a:extLst>
                <a:ext uri="{FF2B5EF4-FFF2-40B4-BE49-F238E27FC236}">
                  <a16:creationId xmlns:a16="http://schemas.microsoft.com/office/drawing/2014/main" id="{250210A9-D854-029D-8CAC-BD4138A993C5}"/>
                </a:ext>
              </a:extLst>
            </p:cNvPr>
            <p:cNvSpPr/>
            <p:nvPr/>
          </p:nvSpPr>
          <p:spPr>
            <a:xfrm>
              <a:off x="1209747" y="888269"/>
              <a:ext cx="942052" cy="243696"/>
            </a:xfrm>
            <a:prstGeom prst="flowChartAlternateProcess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  <a:effectLst>
              <a:outerShdw blurRad="50800" dist="38100" dir="2700000" sx="103000" sy="103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健康被害</a:t>
              </a:r>
            </a:p>
          </p:txBody>
        </p:sp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2C0E3631-D2DD-152F-D76D-CC3DA494B776}"/>
              </a:ext>
            </a:extLst>
          </p:cNvPr>
          <p:cNvGrpSpPr/>
          <p:nvPr/>
        </p:nvGrpSpPr>
        <p:grpSpPr>
          <a:xfrm>
            <a:off x="8956620" y="892980"/>
            <a:ext cx="3227021" cy="1565211"/>
            <a:chOff x="4782037" y="819707"/>
            <a:chExt cx="1856398" cy="1565211"/>
          </a:xfrm>
        </p:grpSpPr>
        <p:grpSp>
          <p:nvGrpSpPr>
            <p:cNvPr id="26" name="グループ化 25">
              <a:extLst>
                <a:ext uri="{FF2B5EF4-FFF2-40B4-BE49-F238E27FC236}">
                  <a16:creationId xmlns:a16="http://schemas.microsoft.com/office/drawing/2014/main" id="{00862809-061C-7554-87BF-8E22DC76E393}"/>
                </a:ext>
              </a:extLst>
            </p:cNvPr>
            <p:cNvGrpSpPr/>
            <p:nvPr/>
          </p:nvGrpSpPr>
          <p:grpSpPr>
            <a:xfrm>
              <a:off x="4782037" y="1074020"/>
              <a:ext cx="1856398" cy="1310898"/>
              <a:chOff x="389546" y="2636041"/>
              <a:chExt cx="1896451" cy="1127588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8E81C400-9C64-137B-EEF7-4D666118B6BC}"/>
                  </a:ext>
                </a:extLst>
              </p:cNvPr>
              <p:cNvSpPr/>
              <p:nvPr/>
            </p:nvSpPr>
            <p:spPr>
              <a:xfrm>
                <a:off x="389546" y="2636041"/>
                <a:ext cx="1896451" cy="1127588"/>
              </a:xfrm>
              <a:prstGeom prst="rect">
                <a:avLst/>
              </a:prstGeom>
              <a:noFill/>
              <a:ln w="19050">
                <a:solidFill>
                  <a:schemeClr val="tx2">
                    <a:lumMod val="60000"/>
                    <a:lumOff val="4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28" name="四角形: メモ 27">
                <a:extLst>
                  <a:ext uri="{FF2B5EF4-FFF2-40B4-BE49-F238E27FC236}">
                    <a16:creationId xmlns:a16="http://schemas.microsoft.com/office/drawing/2014/main" id="{78FF7F8B-4C46-9E48-8FD8-64F93D12E33E}"/>
                  </a:ext>
                </a:extLst>
              </p:cNvPr>
              <p:cNvSpPr/>
              <p:nvPr/>
            </p:nvSpPr>
            <p:spPr>
              <a:xfrm>
                <a:off x="471954" y="2951708"/>
                <a:ext cx="832557" cy="508731"/>
              </a:xfrm>
              <a:prstGeom prst="foldedCorner">
                <a:avLst/>
              </a:prstGeom>
              <a:solidFill>
                <a:srgbClr val="FFF7E1"/>
              </a:solidFill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エネルギー戦争</a:t>
                </a:r>
                <a:endPara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難民増加</a:t>
                </a:r>
              </a:p>
            </p:txBody>
          </p:sp>
          <p:sp>
            <p:nvSpPr>
              <p:cNvPr id="29" name="四角形: メモ 28">
                <a:extLst>
                  <a:ext uri="{FF2B5EF4-FFF2-40B4-BE49-F238E27FC236}">
                    <a16:creationId xmlns:a16="http://schemas.microsoft.com/office/drawing/2014/main" id="{A4C44AE2-2F4C-4299-CDEC-2F6FBBDE1625}"/>
                  </a:ext>
                </a:extLst>
              </p:cNvPr>
              <p:cNvSpPr/>
              <p:nvPr/>
            </p:nvSpPr>
            <p:spPr>
              <a:xfrm>
                <a:off x="1412527" y="2957866"/>
                <a:ext cx="770520" cy="506546"/>
              </a:xfrm>
              <a:prstGeom prst="foldedCorner">
                <a:avLst/>
              </a:prstGeom>
              <a:solidFill>
                <a:srgbClr val="FFF7E1"/>
              </a:solidFill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紛争が</a:t>
                </a:r>
                <a:endPara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増える？</a:t>
                </a:r>
              </a:p>
            </p:txBody>
          </p:sp>
        </p:grpSp>
        <p:sp>
          <p:nvSpPr>
            <p:cNvPr id="31" name="フローチャート: 代替処理 30">
              <a:extLst>
                <a:ext uri="{FF2B5EF4-FFF2-40B4-BE49-F238E27FC236}">
                  <a16:creationId xmlns:a16="http://schemas.microsoft.com/office/drawing/2014/main" id="{B7D3EADD-B56F-7C4C-E1AD-6E393F0807E3}"/>
                </a:ext>
              </a:extLst>
            </p:cNvPr>
            <p:cNvSpPr/>
            <p:nvPr/>
          </p:nvSpPr>
          <p:spPr>
            <a:xfrm>
              <a:off x="5284195" y="819707"/>
              <a:ext cx="786965" cy="396000"/>
            </a:xfrm>
            <a:prstGeom prst="flowChartAlternateProcess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  <a:effectLst>
              <a:outerShdw blurRad="50800" dist="38100" dir="2700000" sx="103000" sy="103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紛  争</a:t>
              </a:r>
            </a:p>
          </p:txBody>
        </p:sp>
      </p:grp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E4D5C954-8F18-FECE-B58B-A3AB25093773}"/>
              </a:ext>
            </a:extLst>
          </p:cNvPr>
          <p:cNvGrpSpPr/>
          <p:nvPr/>
        </p:nvGrpSpPr>
        <p:grpSpPr>
          <a:xfrm>
            <a:off x="406529" y="5204149"/>
            <a:ext cx="3782955" cy="3336216"/>
            <a:chOff x="1258204" y="3690111"/>
            <a:chExt cx="3782955" cy="2884665"/>
          </a:xfrm>
        </p:grpSpPr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8B7B9191-4368-D9B5-CC60-1500A2312E47}"/>
                </a:ext>
              </a:extLst>
            </p:cNvPr>
            <p:cNvGrpSpPr/>
            <p:nvPr/>
          </p:nvGrpSpPr>
          <p:grpSpPr>
            <a:xfrm>
              <a:off x="1258204" y="3690111"/>
              <a:ext cx="3782955" cy="2884665"/>
              <a:chOff x="592525" y="755598"/>
              <a:chExt cx="2393955" cy="2292378"/>
            </a:xfrm>
          </p:grpSpPr>
          <p:grpSp>
            <p:nvGrpSpPr>
              <p:cNvPr id="36" name="グループ化 35">
                <a:extLst>
                  <a:ext uri="{FF2B5EF4-FFF2-40B4-BE49-F238E27FC236}">
                    <a16:creationId xmlns:a16="http://schemas.microsoft.com/office/drawing/2014/main" id="{5F70C299-3572-6552-8D46-E3ECD9E355EC}"/>
                  </a:ext>
                </a:extLst>
              </p:cNvPr>
              <p:cNvGrpSpPr/>
              <p:nvPr/>
            </p:nvGrpSpPr>
            <p:grpSpPr>
              <a:xfrm>
                <a:off x="592525" y="896449"/>
                <a:ext cx="2393955" cy="2151527"/>
                <a:chOff x="625778" y="2501822"/>
                <a:chExt cx="2661282" cy="2410977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8" name="正方形/長方形 37">
                  <a:extLst>
                    <a:ext uri="{FF2B5EF4-FFF2-40B4-BE49-F238E27FC236}">
                      <a16:creationId xmlns:a16="http://schemas.microsoft.com/office/drawing/2014/main" id="{CAB345DB-E6CB-2A64-6207-DB5BC80E459C}"/>
                    </a:ext>
                  </a:extLst>
                </p:cNvPr>
                <p:cNvSpPr/>
                <p:nvPr/>
              </p:nvSpPr>
              <p:spPr>
                <a:xfrm>
                  <a:off x="625778" y="2501822"/>
                  <a:ext cx="2661282" cy="2410977"/>
                </a:xfrm>
                <a:prstGeom prst="rect">
                  <a:avLst/>
                </a:prstGeom>
                <a:noFill/>
                <a:ln w="19050">
                  <a:solidFill>
                    <a:schemeClr val="tx2">
                      <a:lumMod val="60000"/>
                      <a:lumOff val="40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39" name="四角形: メモ 38">
                  <a:extLst>
                    <a:ext uri="{FF2B5EF4-FFF2-40B4-BE49-F238E27FC236}">
                      <a16:creationId xmlns:a16="http://schemas.microsoft.com/office/drawing/2014/main" id="{6D971DE0-38A6-5E62-FEE7-F75C0943A3D3}"/>
                    </a:ext>
                  </a:extLst>
                </p:cNvPr>
                <p:cNvSpPr/>
                <p:nvPr/>
              </p:nvSpPr>
              <p:spPr>
                <a:xfrm>
                  <a:off x="698000" y="2799816"/>
                  <a:ext cx="658477" cy="611573"/>
                </a:xfrm>
                <a:prstGeom prst="foldedCorner">
                  <a:avLst/>
                </a:prstGeom>
                <a:solidFill>
                  <a:srgbClr val="FFF7E1"/>
                </a:solidFill>
                <a:ln w="19050"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作物の</a:t>
                  </a:r>
                  <a:endParaRPr kumimoji="1" lang="en-US" altLang="ja-JP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収穫量の</a:t>
                  </a:r>
                  <a:endParaRPr kumimoji="1" lang="en-US" altLang="ja-JP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減少</a:t>
                  </a:r>
                </a:p>
              </p:txBody>
            </p:sp>
            <p:sp>
              <p:nvSpPr>
                <p:cNvPr id="40" name="四角形: メモ 39">
                  <a:extLst>
                    <a:ext uri="{FF2B5EF4-FFF2-40B4-BE49-F238E27FC236}">
                      <a16:creationId xmlns:a16="http://schemas.microsoft.com/office/drawing/2014/main" id="{DFEF3878-EF03-8C3B-A749-FE1AD510D5FB}"/>
                    </a:ext>
                  </a:extLst>
                </p:cNvPr>
                <p:cNvSpPr/>
                <p:nvPr/>
              </p:nvSpPr>
              <p:spPr>
                <a:xfrm>
                  <a:off x="1428699" y="2811756"/>
                  <a:ext cx="711034" cy="570276"/>
                </a:xfrm>
                <a:prstGeom prst="foldedCorner">
                  <a:avLst/>
                </a:prstGeom>
                <a:solidFill>
                  <a:srgbClr val="FFF7E1"/>
                </a:solidFill>
                <a:ln w="19050"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旬の味覚が</a:t>
                  </a:r>
                  <a:endParaRPr kumimoji="1" lang="en-US" altLang="ja-JP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楽しめ</a:t>
                  </a:r>
                  <a:endParaRPr kumimoji="1" lang="en-US" altLang="ja-JP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なくなる</a:t>
                  </a:r>
                </a:p>
              </p:txBody>
            </p:sp>
            <p:sp>
              <p:nvSpPr>
                <p:cNvPr id="41" name="四角形: メモ 40">
                  <a:extLst>
                    <a:ext uri="{FF2B5EF4-FFF2-40B4-BE49-F238E27FC236}">
                      <a16:creationId xmlns:a16="http://schemas.microsoft.com/office/drawing/2014/main" id="{D370EF0A-B238-AC70-7740-C64F4B9ED55F}"/>
                    </a:ext>
                  </a:extLst>
                </p:cNvPr>
                <p:cNvSpPr/>
                <p:nvPr/>
              </p:nvSpPr>
              <p:spPr>
                <a:xfrm>
                  <a:off x="2204538" y="2797709"/>
                  <a:ext cx="798972" cy="421826"/>
                </a:xfrm>
                <a:prstGeom prst="foldedCorner">
                  <a:avLst/>
                </a:prstGeom>
                <a:solidFill>
                  <a:srgbClr val="FFF7E1"/>
                </a:solidFill>
                <a:ln w="19050"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農業</a:t>
                  </a:r>
                  <a:r>
                    <a:rPr kumimoji="1" lang="ja-JP" altLang="en-US" sz="1400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が</a:t>
                  </a:r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継続</a:t>
                  </a:r>
                  <a:endParaRPr kumimoji="1" lang="en-US" altLang="ja-JP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できない</a:t>
                  </a:r>
                </a:p>
              </p:txBody>
            </p:sp>
          </p:grpSp>
          <p:sp>
            <p:nvSpPr>
              <p:cNvPr id="37" name="フローチャート: 代替処理 36">
                <a:extLst>
                  <a:ext uri="{FF2B5EF4-FFF2-40B4-BE49-F238E27FC236}">
                    <a16:creationId xmlns:a16="http://schemas.microsoft.com/office/drawing/2014/main" id="{5A6B7AA8-7CD1-0B92-4778-14E69FEAD43B}"/>
                  </a:ext>
                </a:extLst>
              </p:cNvPr>
              <p:cNvSpPr/>
              <p:nvPr/>
            </p:nvSpPr>
            <p:spPr>
              <a:xfrm>
                <a:off x="646793" y="755598"/>
                <a:ext cx="865707" cy="272099"/>
              </a:xfrm>
              <a:prstGeom prst="flowChartAlternateProcess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  <a:effectLst>
                <a:outerShdw blurRad="50800" dist="38100" dir="2700000" sx="103000" sy="103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農業・食糧</a:t>
                </a:r>
              </a:p>
            </p:txBody>
          </p:sp>
        </p:grpSp>
        <p:sp>
          <p:nvSpPr>
            <p:cNvPr id="42" name="四角形: メモ 41">
              <a:extLst>
                <a:ext uri="{FF2B5EF4-FFF2-40B4-BE49-F238E27FC236}">
                  <a16:creationId xmlns:a16="http://schemas.microsoft.com/office/drawing/2014/main" id="{1E520C81-FE28-61B7-341F-6EDF377D9A70}"/>
                </a:ext>
              </a:extLst>
            </p:cNvPr>
            <p:cNvSpPr/>
            <p:nvPr/>
          </p:nvSpPr>
          <p:spPr>
            <a:xfrm>
              <a:off x="3929836" y="4920325"/>
              <a:ext cx="639318" cy="461792"/>
            </a:xfrm>
            <a:prstGeom prst="foldedCorner">
              <a:avLst/>
            </a:prstGeom>
            <a:solidFill>
              <a:srgbClr val="FFF7E1"/>
            </a:solidFill>
            <a:ln w="19050">
              <a:solidFill>
                <a:schemeClr val="bg2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食糧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不足</a:t>
              </a:r>
            </a:p>
          </p:txBody>
        </p:sp>
        <p:sp>
          <p:nvSpPr>
            <p:cNvPr id="43" name="四角形: メモ 42">
              <a:extLst>
                <a:ext uri="{FF2B5EF4-FFF2-40B4-BE49-F238E27FC236}">
                  <a16:creationId xmlns:a16="http://schemas.microsoft.com/office/drawing/2014/main" id="{21AC1507-4DE7-AB43-30C8-D57A47D99FD5}"/>
                </a:ext>
              </a:extLst>
            </p:cNvPr>
            <p:cNvSpPr/>
            <p:nvPr/>
          </p:nvSpPr>
          <p:spPr>
            <a:xfrm>
              <a:off x="1395470" y="5699996"/>
              <a:ext cx="2179505" cy="647449"/>
            </a:xfrm>
            <a:prstGeom prst="foldedCorner">
              <a:avLst/>
            </a:prstGeom>
            <a:solidFill>
              <a:srgbClr val="FFF7E1"/>
            </a:solidFill>
            <a:ln w="19050">
              <a:solidFill>
                <a:schemeClr val="bg2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四季の喪失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亜熱帯から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熱帯地方へ</a:t>
              </a:r>
            </a:p>
          </p:txBody>
        </p:sp>
        <p:sp>
          <p:nvSpPr>
            <p:cNvPr id="44" name="四角形: メモ 43">
              <a:extLst>
                <a:ext uri="{FF2B5EF4-FFF2-40B4-BE49-F238E27FC236}">
                  <a16:creationId xmlns:a16="http://schemas.microsoft.com/office/drawing/2014/main" id="{304045CE-7EFE-EF64-B592-914C6A6FA2F8}"/>
                </a:ext>
              </a:extLst>
            </p:cNvPr>
            <p:cNvSpPr/>
            <p:nvPr/>
          </p:nvSpPr>
          <p:spPr>
            <a:xfrm>
              <a:off x="3737211" y="5676203"/>
              <a:ext cx="1024568" cy="461792"/>
            </a:xfrm>
            <a:prstGeom prst="foldedCorner">
              <a:avLst/>
            </a:prstGeom>
            <a:solidFill>
              <a:srgbClr val="FFF7E1"/>
            </a:solidFill>
            <a:ln w="19050">
              <a:solidFill>
                <a:schemeClr val="bg2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人口減少</a:t>
              </a:r>
            </a:p>
          </p:txBody>
        </p:sp>
        <p:sp>
          <p:nvSpPr>
            <p:cNvPr id="45" name="四角形: メモ 44">
              <a:extLst>
                <a:ext uri="{FF2B5EF4-FFF2-40B4-BE49-F238E27FC236}">
                  <a16:creationId xmlns:a16="http://schemas.microsoft.com/office/drawing/2014/main" id="{73BC36BE-33B2-55A8-9A4D-FC6F06580832}"/>
                </a:ext>
              </a:extLst>
            </p:cNvPr>
            <p:cNvSpPr/>
            <p:nvPr/>
          </p:nvSpPr>
          <p:spPr>
            <a:xfrm>
              <a:off x="2471034" y="4920325"/>
              <a:ext cx="1115407" cy="647449"/>
            </a:xfrm>
            <a:prstGeom prst="foldedCorner">
              <a:avLst/>
            </a:prstGeom>
            <a:solidFill>
              <a:srgbClr val="FFF7E1"/>
            </a:solidFill>
            <a:ln w="19050">
              <a:solidFill>
                <a:schemeClr val="bg2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農家が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通常稼働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できなくなる</a:t>
              </a:r>
            </a:p>
          </p:txBody>
        </p: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0D954529-9CDF-79C1-9133-D6ED409F47D1}"/>
              </a:ext>
            </a:extLst>
          </p:cNvPr>
          <p:cNvGrpSpPr/>
          <p:nvPr/>
        </p:nvGrpSpPr>
        <p:grpSpPr>
          <a:xfrm>
            <a:off x="4459103" y="3942120"/>
            <a:ext cx="4505900" cy="1616534"/>
            <a:chOff x="8665656" y="4723558"/>
            <a:chExt cx="4505900" cy="1616534"/>
          </a:xfrm>
        </p:grpSpPr>
        <p:grpSp>
          <p:nvGrpSpPr>
            <p:cNvPr id="46" name="グループ化 45">
              <a:extLst>
                <a:ext uri="{FF2B5EF4-FFF2-40B4-BE49-F238E27FC236}">
                  <a16:creationId xmlns:a16="http://schemas.microsoft.com/office/drawing/2014/main" id="{574C732E-F1B1-2E03-8222-0F126B5B010A}"/>
                </a:ext>
              </a:extLst>
            </p:cNvPr>
            <p:cNvGrpSpPr/>
            <p:nvPr/>
          </p:nvGrpSpPr>
          <p:grpSpPr>
            <a:xfrm>
              <a:off x="8665656" y="4989912"/>
              <a:ext cx="4505900" cy="1350180"/>
              <a:chOff x="1066031" y="3112444"/>
              <a:chExt cx="1834676" cy="67939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EDDBFD74-8225-0746-DD58-4B0FF8BC34BB}"/>
                  </a:ext>
                </a:extLst>
              </p:cNvPr>
              <p:cNvSpPr/>
              <p:nvPr/>
            </p:nvSpPr>
            <p:spPr>
              <a:xfrm>
                <a:off x="1066031" y="3112444"/>
                <a:ext cx="1834676" cy="679392"/>
              </a:xfrm>
              <a:prstGeom prst="rect">
                <a:avLst/>
              </a:prstGeom>
              <a:noFill/>
              <a:ln w="19050">
                <a:solidFill>
                  <a:schemeClr val="tx2">
                    <a:lumMod val="60000"/>
                    <a:lumOff val="4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48" name="四角形: メモ 47">
                <a:extLst>
                  <a:ext uri="{FF2B5EF4-FFF2-40B4-BE49-F238E27FC236}">
                    <a16:creationId xmlns:a16="http://schemas.microsoft.com/office/drawing/2014/main" id="{36F3E1AB-137B-533E-EA7F-A72D5F316E27}"/>
                  </a:ext>
                </a:extLst>
              </p:cNvPr>
              <p:cNvSpPr/>
              <p:nvPr/>
            </p:nvSpPr>
            <p:spPr>
              <a:xfrm>
                <a:off x="1146184" y="3281631"/>
                <a:ext cx="548812" cy="274575"/>
              </a:xfrm>
              <a:prstGeom prst="foldedCorner">
                <a:avLst/>
              </a:prstGeom>
              <a:solidFill>
                <a:srgbClr val="FFF7E1"/>
              </a:solidFill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海面上昇</a:t>
                </a:r>
                <a:endPara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（居住地減）</a:t>
                </a:r>
              </a:p>
            </p:txBody>
          </p:sp>
          <p:sp>
            <p:nvSpPr>
              <p:cNvPr id="49" name="四角形: メモ 48">
                <a:extLst>
                  <a:ext uri="{FF2B5EF4-FFF2-40B4-BE49-F238E27FC236}">
                    <a16:creationId xmlns:a16="http://schemas.microsoft.com/office/drawing/2014/main" id="{ECBF67C8-72F1-04DE-DBD1-BAD3853E3560}"/>
                  </a:ext>
                </a:extLst>
              </p:cNvPr>
              <p:cNvSpPr/>
              <p:nvPr/>
            </p:nvSpPr>
            <p:spPr>
              <a:xfrm>
                <a:off x="1720542" y="3292231"/>
                <a:ext cx="418602" cy="397801"/>
              </a:xfrm>
              <a:prstGeom prst="foldedCorner">
                <a:avLst/>
              </a:prstGeom>
              <a:solidFill>
                <a:srgbClr val="FFF7E1"/>
              </a:solidFill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海面上昇</a:t>
                </a:r>
                <a:endPara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による</a:t>
                </a:r>
                <a:endPara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地形変動</a:t>
                </a:r>
              </a:p>
            </p:txBody>
          </p:sp>
          <p:sp>
            <p:nvSpPr>
              <p:cNvPr id="50" name="四角形: メモ 49">
                <a:extLst>
                  <a:ext uri="{FF2B5EF4-FFF2-40B4-BE49-F238E27FC236}">
                    <a16:creationId xmlns:a16="http://schemas.microsoft.com/office/drawing/2014/main" id="{B1797CD9-6E38-3BAA-13DD-DB57D7E3AA3B}"/>
                  </a:ext>
                </a:extLst>
              </p:cNvPr>
              <p:cNvSpPr/>
              <p:nvPr/>
            </p:nvSpPr>
            <p:spPr>
              <a:xfrm>
                <a:off x="2187508" y="3281631"/>
                <a:ext cx="567924" cy="402441"/>
              </a:xfrm>
              <a:prstGeom prst="foldedCorner">
                <a:avLst/>
              </a:prstGeom>
              <a:solidFill>
                <a:srgbClr val="FFF7E1"/>
              </a:solidFill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日本全体が</a:t>
                </a:r>
                <a:endPara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海面上昇により</a:t>
                </a:r>
                <a:endPara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面積が狭まる</a:t>
                </a:r>
              </a:p>
            </p:txBody>
          </p:sp>
        </p:grpSp>
        <p:sp>
          <p:nvSpPr>
            <p:cNvPr id="51" name="フローチャート: 代替処理 50">
              <a:extLst>
                <a:ext uri="{FF2B5EF4-FFF2-40B4-BE49-F238E27FC236}">
                  <a16:creationId xmlns:a16="http://schemas.microsoft.com/office/drawing/2014/main" id="{090960C0-2E8F-2B4F-72D5-E719473FC00A}"/>
                </a:ext>
              </a:extLst>
            </p:cNvPr>
            <p:cNvSpPr/>
            <p:nvPr/>
          </p:nvSpPr>
          <p:spPr>
            <a:xfrm>
              <a:off x="10285091" y="4723558"/>
              <a:ext cx="1368000" cy="396000"/>
            </a:xfrm>
            <a:prstGeom prst="flowChartAlternateProcess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  <a:effectLst>
              <a:outerShdw blurRad="50800" dist="38100" dir="2700000" sx="103000" sy="103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海面上昇</a:t>
              </a:r>
            </a:p>
          </p:txBody>
        </p:sp>
      </p:grp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19849F7B-0F6C-EBE7-A3D2-86B570461843}"/>
              </a:ext>
            </a:extLst>
          </p:cNvPr>
          <p:cNvGrpSpPr/>
          <p:nvPr/>
        </p:nvGrpSpPr>
        <p:grpSpPr>
          <a:xfrm>
            <a:off x="9151387" y="5568506"/>
            <a:ext cx="2837490" cy="2287455"/>
            <a:chOff x="8170718" y="6437862"/>
            <a:chExt cx="2837490" cy="2287455"/>
          </a:xfrm>
        </p:grpSpPr>
        <p:grpSp>
          <p:nvGrpSpPr>
            <p:cNvPr id="53" name="グループ化 52">
              <a:extLst>
                <a:ext uri="{FF2B5EF4-FFF2-40B4-BE49-F238E27FC236}">
                  <a16:creationId xmlns:a16="http://schemas.microsoft.com/office/drawing/2014/main" id="{DE604466-2BFF-C6C1-7DBB-30D9A0D4A771}"/>
                </a:ext>
              </a:extLst>
            </p:cNvPr>
            <p:cNvGrpSpPr/>
            <p:nvPr/>
          </p:nvGrpSpPr>
          <p:grpSpPr>
            <a:xfrm>
              <a:off x="8170718" y="6437862"/>
              <a:ext cx="2837490" cy="2287455"/>
              <a:chOff x="1307478" y="600327"/>
              <a:chExt cx="1386239" cy="1425664"/>
            </a:xfrm>
          </p:grpSpPr>
          <p:grpSp>
            <p:nvGrpSpPr>
              <p:cNvPr id="54" name="グループ化 53">
                <a:extLst>
                  <a:ext uri="{FF2B5EF4-FFF2-40B4-BE49-F238E27FC236}">
                    <a16:creationId xmlns:a16="http://schemas.microsoft.com/office/drawing/2014/main" id="{C414FE16-DE32-3B64-0281-6B3B18300530}"/>
                  </a:ext>
                </a:extLst>
              </p:cNvPr>
              <p:cNvGrpSpPr/>
              <p:nvPr/>
            </p:nvGrpSpPr>
            <p:grpSpPr>
              <a:xfrm>
                <a:off x="1307478" y="748501"/>
                <a:ext cx="1386239" cy="1277490"/>
                <a:chOff x="389545" y="2614887"/>
                <a:chExt cx="1416148" cy="1098852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6" name="正方形/長方形 55">
                  <a:extLst>
                    <a:ext uri="{FF2B5EF4-FFF2-40B4-BE49-F238E27FC236}">
                      <a16:creationId xmlns:a16="http://schemas.microsoft.com/office/drawing/2014/main" id="{4F5EC273-4EAA-9F38-E324-CCEF643E62D1}"/>
                    </a:ext>
                  </a:extLst>
                </p:cNvPr>
                <p:cNvSpPr/>
                <p:nvPr/>
              </p:nvSpPr>
              <p:spPr>
                <a:xfrm>
                  <a:off x="389545" y="2614887"/>
                  <a:ext cx="1416148" cy="1098852"/>
                </a:xfrm>
                <a:prstGeom prst="rect">
                  <a:avLst/>
                </a:prstGeom>
                <a:noFill/>
                <a:ln w="19050">
                  <a:solidFill>
                    <a:schemeClr val="tx2">
                      <a:lumMod val="60000"/>
                      <a:lumOff val="40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57" name="四角形: メモ 56">
                  <a:extLst>
                    <a:ext uri="{FF2B5EF4-FFF2-40B4-BE49-F238E27FC236}">
                      <a16:creationId xmlns:a16="http://schemas.microsoft.com/office/drawing/2014/main" id="{F29A37C0-4040-4341-28D0-B6968C2866FB}"/>
                    </a:ext>
                  </a:extLst>
                </p:cNvPr>
                <p:cNvSpPr/>
                <p:nvPr/>
              </p:nvSpPr>
              <p:spPr>
                <a:xfrm>
                  <a:off x="501374" y="2792947"/>
                  <a:ext cx="620161" cy="274363"/>
                </a:xfrm>
                <a:prstGeom prst="foldedCorner">
                  <a:avLst/>
                </a:prstGeom>
                <a:solidFill>
                  <a:srgbClr val="FFF7E1"/>
                </a:solidFill>
                <a:ln w="19050"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水害</a:t>
                  </a:r>
                  <a:endParaRPr kumimoji="1" lang="en-US" altLang="ja-JP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床上浸水等</a:t>
                  </a:r>
                </a:p>
              </p:txBody>
            </p:sp>
            <p:sp>
              <p:nvSpPr>
                <p:cNvPr id="58" name="四角形: メモ 57">
                  <a:extLst>
                    <a:ext uri="{FF2B5EF4-FFF2-40B4-BE49-F238E27FC236}">
                      <a16:creationId xmlns:a16="http://schemas.microsoft.com/office/drawing/2014/main" id="{B19A8D74-3A7A-648D-79C7-CE0D129D41C4}"/>
                    </a:ext>
                  </a:extLst>
                </p:cNvPr>
                <p:cNvSpPr/>
                <p:nvPr/>
              </p:nvSpPr>
              <p:spPr>
                <a:xfrm>
                  <a:off x="1173966" y="2785429"/>
                  <a:ext cx="508613" cy="274363"/>
                </a:xfrm>
                <a:prstGeom prst="foldedCorner">
                  <a:avLst/>
                </a:prstGeom>
                <a:solidFill>
                  <a:srgbClr val="FFF7E1"/>
                </a:solidFill>
                <a:ln w="19050"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水害・</a:t>
                  </a:r>
                  <a:endParaRPr kumimoji="1" lang="en-US" altLang="ja-JP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土砂災害</a:t>
                  </a:r>
                </a:p>
              </p:txBody>
            </p:sp>
            <p:sp>
              <p:nvSpPr>
                <p:cNvPr id="59" name="四角形: メモ 58">
                  <a:extLst>
                    <a:ext uri="{FF2B5EF4-FFF2-40B4-BE49-F238E27FC236}">
                      <a16:creationId xmlns:a16="http://schemas.microsoft.com/office/drawing/2014/main" id="{49BDE3A1-C4EE-AA38-B36B-32668CD1A8CA}"/>
                    </a:ext>
                  </a:extLst>
                </p:cNvPr>
                <p:cNvSpPr/>
                <p:nvPr/>
              </p:nvSpPr>
              <p:spPr>
                <a:xfrm>
                  <a:off x="511178" y="3119418"/>
                  <a:ext cx="620161" cy="416290"/>
                </a:xfrm>
                <a:prstGeom prst="foldedCorner">
                  <a:avLst/>
                </a:prstGeom>
                <a:solidFill>
                  <a:srgbClr val="FFF7E1"/>
                </a:solidFill>
                <a:ln w="19050"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企業活動への</a:t>
                  </a:r>
                  <a:endParaRPr kumimoji="1" lang="en-US" altLang="ja-JP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影響</a:t>
                  </a:r>
                  <a:endParaRPr kumimoji="1" lang="en-US" altLang="ja-JP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（災害）</a:t>
                  </a:r>
                </a:p>
              </p:txBody>
            </p:sp>
          </p:grpSp>
          <p:sp>
            <p:nvSpPr>
              <p:cNvPr id="55" name="フローチャート: 代替処理 54">
                <a:extLst>
                  <a:ext uri="{FF2B5EF4-FFF2-40B4-BE49-F238E27FC236}">
                    <a16:creationId xmlns:a16="http://schemas.microsoft.com/office/drawing/2014/main" id="{1BB4B335-BFCE-89B6-3BD3-F37B982AC013}"/>
                  </a:ext>
                </a:extLst>
              </p:cNvPr>
              <p:cNvSpPr/>
              <p:nvPr/>
            </p:nvSpPr>
            <p:spPr>
              <a:xfrm>
                <a:off x="1706847" y="600327"/>
                <a:ext cx="668328" cy="246808"/>
              </a:xfrm>
              <a:prstGeom prst="flowChartAlternateProcess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  <a:effectLst>
                <a:outerShdw blurRad="50800" dist="38100" dir="2700000" sx="103000" sy="103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災　害</a:t>
                </a:r>
              </a:p>
            </p:txBody>
          </p:sp>
        </p:grpSp>
        <p:sp>
          <p:nvSpPr>
            <p:cNvPr id="61" name="四角形: メモ 60">
              <a:extLst>
                <a:ext uri="{FF2B5EF4-FFF2-40B4-BE49-F238E27FC236}">
                  <a16:creationId xmlns:a16="http://schemas.microsoft.com/office/drawing/2014/main" id="{4E0852FA-340B-4A83-A4EB-2F41E3DCE20B}"/>
                </a:ext>
              </a:extLst>
            </p:cNvPr>
            <p:cNvSpPr/>
            <p:nvPr/>
          </p:nvSpPr>
          <p:spPr>
            <a:xfrm>
              <a:off x="9742437" y="7612020"/>
              <a:ext cx="1019091" cy="511775"/>
            </a:xfrm>
            <a:prstGeom prst="foldedCorner">
              <a:avLst/>
            </a:prstGeom>
            <a:solidFill>
              <a:srgbClr val="FFF7E1"/>
            </a:solidFill>
            <a:ln w="19050">
              <a:solidFill>
                <a:schemeClr val="bg2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山火事が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増える</a:t>
              </a:r>
            </a:p>
          </p:txBody>
        </p:sp>
      </p:grp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E6758717-2B53-CEED-A56F-B280FBCF20D8}"/>
              </a:ext>
            </a:extLst>
          </p:cNvPr>
          <p:cNvGrpSpPr/>
          <p:nvPr/>
        </p:nvGrpSpPr>
        <p:grpSpPr>
          <a:xfrm>
            <a:off x="9242615" y="2835297"/>
            <a:ext cx="2746262" cy="2286646"/>
            <a:chOff x="7631958" y="6438669"/>
            <a:chExt cx="2746262" cy="2286646"/>
          </a:xfrm>
        </p:grpSpPr>
        <p:grpSp>
          <p:nvGrpSpPr>
            <p:cNvPr id="64" name="グループ化 63">
              <a:extLst>
                <a:ext uri="{FF2B5EF4-FFF2-40B4-BE49-F238E27FC236}">
                  <a16:creationId xmlns:a16="http://schemas.microsoft.com/office/drawing/2014/main" id="{9DD96D76-0ACD-319F-0F3D-0CCB894E4BA2}"/>
                </a:ext>
              </a:extLst>
            </p:cNvPr>
            <p:cNvGrpSpPr/>
            <p:nvPr/>
          </p:nvGrpSpPr>
          <p:grpSpPr>
            <a:xfrm>
              <a:off x="7631958" y="6438669"/>
              <a:ext cx="2746262" cy="2286646"/>
              <a:chOff x="1044270" y="600831"/>
              <a:chExt cx="1341670" cy="1425160"/>
            </a:xfrm>
          </p:grpSpPr>
          <p:grpSp>
            <p:nvGrpSpPr>
              <p:cNvPr id="66" name="グループ化 65">
                <a:extLst>
                  <a:ext uri="{FF2B5EF4-FFF2-40B4-BE49-F238E27FC236}">
                    <a16:creationId xmlns:a16="http://schemas.microsoft.com/office/drawing/2014/main" id="{96C75108-124B-1212-184C-924D818D3B15}"/>
                  </a:ext>
                </a:extLst>
              </p:cNvPr>
              <p:cNvGrpSpPr/>
              <p:nvPr/>
            </p:nvGrpSpPr>
            <p:grpSpPr>
              <a:xfrm>
                <a:off x="1044270" y="748501"/>
                <a:ext cx="1341670" cy="1277490"/>
                <a:chOff x="120659" y="2614887"/>
                <a:chExt cx="1370618" cy="1098852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68" name="正方形/長方形 67">
                  <a:extLst>
                    <a:ext uri="{FF2B5EF4-FFF2-40B4-BE49-F238E27FC236}">
                      <a16:creationId xmlns:a16="http://schemas.microsoft.com/office/drawing/2014/main" id="{3F2DB241-A46D-3747-C783-2203986386D9}"/>
                    </a:ext>
                  </a:extLst>
                </p:cNvPr>
                <p:cNvSpPr/>
                <p:nvPr/>
              </p:nvSpPr>
              <p:spPr>
                <a:xfrm>
                  <a:off x="120659" y="2614887"/>
                  <a:ext cx="1370618" cy="1098852"/>
                </a:xfrm>
                <a:prstGeom prst="rect">
                  <a:avLst/>
                </a:prstGeom>
                <a:noFill/>
                <a:ln w="19050">
                  <a:solidFill>
                    <a:schemeClr val="tx2">
                      <a:lumMod val="60000"/>
                      <a:lumOff val="40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69" name="四角形: メモ 68">
                  <a:extLst>
                    <a:ext uri="{FF2B5EF4-FFF2-40B4-BE49-F238E27FC236}">
                      <a16:creationId xmlns:a16="http://schemas.microsoft.com/office/drawing/2014/main" id="{722E7E33-9832-A383-8D59-65D8B8DACBBF}"/>
                    </a:ext>
                  </a:extLst>
                </p:cNvPr>
                <p:cNvSpPr/>
                <p:nvPr/>
              </p:nvSpPr>
              <p:spPr>
                <a:xfrm>
                  <a:off x="283374" y="2770704"/>
                  <a:ext cx="385850" cy="274363"/>
                </a:xfrm>
                <a:prstGeom prst="foldedCorner">
                  <a:avLst/>
                </a:prstGeom>
                <a:solidFill>
                  <a:srgbClr val="FFF7E1"/>
                </a:solidFill>
                <a:ln w="19050"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害虫の</a:t>
                  </a:r>
                  <a:endParaRPr kumimoji="1" lang="en-US" altLang="ja-JP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増加</a:t>
                  </a:r>
                </a:p>
              </p:txBody>
            </p:sp>
            <p:sp>
              <p:nvSpPr>
                <p:cNvPr id="70" name="四角形: メモ 69">
                  <a:extLst>
                    <a:ext uri="{FF2B5EF4-FFF2-40B4-BE49-F238E27FC236}">
                      <a16:creationId xmlns:a16="http://schemas.microsoft.com/office/drawing/2014/main" id="{27A95115-4391-B02C-39FA-85D9A8E101D6}"/>
                    </a:ext>
                  </a:extLst>
                </p:cNvPr>
                <p:cNvSpPr/>
                <p:nvPr/>
              </p:nvSpPr>
              <p:spPr>
                <a:xfrm>
                  <a:off x="705719" y="2770704"/>
                  <a:ext cx="642585" cy="283236"/>
                </a:xfrm>
                <a:prstGeom prst="foldedCorner">
                  <a:avLst/>
                </a:prstGeom>
                <a:solidFill>
                  <a:srgbClr val="FFF7E1"/>
                </a:solidFill>
                <a:ln w="19050"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コウテイペンギン</a:t>
                  </a:r>
                  <a:endParaRPr kumimoji="1" lang="en-US" altLang="ja-JP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絶滅</a:t>
                  </a:r>
                </a:p>
              </p:txBody>
            </p:sp>
            <p:sp>
              <p:nvSpPr>
                <p:cNvPr id="71" name="四角形: メモ 70">
                  <a:extLst>
                    <a:ext uri="{FF2B5EF4-FFF2-40B4-BE49-F238E27FC236}">
                      <a16:creationId xmlns:a16="http://schemas.microsoft.com/office/drawing/2014/main" id="{E5E0A2D1-C508-C3CD-D6BB-7029526DEDB2}"/>
                    </a:ext>
                  </a:extLst>
                </p:cNvPr>
                <p:cNvSpPr/>
                <p:nvPr/>
              </p:nvSpPr>
              <p:spPr>
                <a:xfrm>
                  <a:off x="302279" y="3138731"/>
                  <a:ext cx="575683" cy="283235"/>
                </a:xfrm>
                <a:prstGeom prst="foldedCorner">
                  <a:avLst/>
                </a:prstGeom>
                <a:solidFill>
                  <a:srgbClr val="FFF7E1"/>
                </a:solidFill>
                <a:ln w="19050"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生態系破壊</a:t>
                  </a:r>
                  <a:endParaRPr kumimoji="1" lang="en-US" altLang="ja-JP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虫が増える</a:t>
                  </a:r>
                </a:p>
              </p:txBody>
            </p:sp>
          </p:grpSp>
          <p:sp>
            <p:nvSpPr>
              <p:cNvPr id="67" name="フローチャート: 代替処理 66">
                <a:extLst>
                  <a:ext uri="{FF2B5EF4-FFF2-40B4-BE49-F238E27FC236}">
                    <a16:creationId xmlns:a16="http://schemas.microsoft.com/office/drawing/2014/main" id="{B67E6CDF-EB6B-C428-F8FC-B50944C21CDA}"/>
                  </a:ext>
                </a:extLst>
              </p:cNvPr>
              <p:cNvSpPr/>
              <p:nvPr/>
            </p:nvSpPr>
            <p:spPr>
              <a:xfrm>
                <a:off x="1371179" y="600831"/>
                <a:ext cx="668328" cy="246808"/>
              </a:xfrm>
              <a:prstGeom prst="flowChartAlternateProcess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  <a:effectLst>
                <a:outerShdw blurRad="50800" dist="38100" dir="2700000" sx="103000" sy="103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生態系</a:t>
                </a:r>
              </a:p>
            </p:txBody>
          </p:sp>
        </p:grpSp>
        <p:sp>
          <p:nvSpPr>
            <p:cNvPr id="65" name="四角形: メモ 64">
              <a:extLst>
                <a:ext uri="{FF2B5EF4-FFF2-40B4-BE49-F238E27FC236}">
                  <a16:creationId xmlns:a16="http://schemas.microsoft.com/office/drawing/2014/main" id="{9E6950BA-134D-FA28-377E-B2B8A5ECE4DC}"/>
                </a:ext>
              </a:extLst>
            </p:cNvPr>
            <p:cNvSpPr/>
            <p:nvPr/>
          </p:nvSpPr>
          <p:spPr>
            <a:xfrm>
              <a:off x="9297818" y="7629454"/>
              <a:ext cx="742577" cy="528326"/>
            </a:xfrm>
            <a:prstGeom prst="foldedCorner">
              <a:avLst/>
            </a:prstGeom>
            <a:solidFill>
              <a:srgbClr val="FFF7E1"/>
            </a:solidFill>
            <a:ln w="19050">
              <a:solidFill>
                <a:schemeClr val="bg2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ヒアリの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拡大</a:t>
              </a:r>
            </a:p>
          </p:txBody>
        </p:sp>
      </p:grp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16A2F593-1F72-616E-B800-4CDAA7028487}"/>
              </a:ext>
            </a:extLst>
          </p:cNvPr>
          <p:cNvGrpSpPr/>
          <p:nvPr/>
        </p:nvGrpSpPr>
        <p:grpSpPr>
          <a:xfrm>
            <a:off x="4644489" y="5894156"/>
            <a:ext cx="3977150" cy="2554333"/>
            <a:chOff x="1498090" y="3645514"/>
            <a:chExt cx="3977150" cy="2208608"/>
          </a:xfrm>
        </p:grpSpPr>
        <p:grpSp>
          <p:nvGrpSpPr>
            <p:cNvPr id="73" name="グループ化 72">
              <a:extLst>
                <a:ext uri="{FF2B5EF4-FFF2-40B4-BE49-F238E27FC236}">
                  <a16:creationId xmlns:a16="http://schemas.microsoft.com/office/drawing/2014/main" id="{6DDFCFEF-C263-DE41-C4F6-CA8005EE58DE}"/>
                </a:ext>
              </a:extLst>
            </p:cNvPr>
            <p:cNvGrpSpPr/>
            <p:nvPr/>
          </p:nvGrpSpPr>
          <p:grpSpPr>
            <a:xfrm>
              <a:off x="1498090" y="3645514"/>
              <a:ext cx="3977150" cy="2208608"/>
              <a:chOff x="744331" y="720158"/>
              <a:chExt cx="2516847" cy="1755131"/>
            </a:xfrm>
          </p:grpSpPr>
          <p:grpSp>
            <p:nvGrpSpPr>
              <p:cNvPr id="78" name="グループ化 77">
                <a:extLst>
                  <a:ext uri="{FF2B5EF4-FFF2-40B4-BE49-F238E27FC236}">
                    <a16:creationId xmlns:a16="http://schemas.microsoft.com/office/drawing/2014/main" id="{CA481EF4-9AA7-D76B-E7A1-6254709520B5}"/>
                  </a:ext>
                </a:extLst>
              </p:cNvPr>
              <p:cNvGrpSpPr/>
              <p:nvPr/>
            </p:nvGrpSpPr>
            <p:grpSpPr>
              <a:xfrm>
                <a:off x="744331" y="869913"/>
                <a:ext cx="2516847" cy="1605376"/>
                <a:chOff x="794536" y="2472086"/>
                <a:chExt cx="2797897" cy="1798966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80" name="正方形/長方形 79">
                  <a:extLst>
                    <a:ext uri="{FF2B5EF4-FFF2-40B4-BE49-F238E27FC236}">
                      <a16:creationId xmlns:a16="http://schemas.microsoft.com/office/drawing/2014/main" id="{5465D908-94E5-46E5-31D1-6573DFB30FFE}"/>
                    </a:ext>
                  </a:extLst>
                </p:cNvPr>
                <p:cNvSpPr/>
                <p:nvPr/>
              </p:nvSpPr>
              <p:spPr>
                <a:xfrm>
                  <a:off x="794536" y="2472086"/>
                  <a:ext cx="2797897" cy="1798966"/>
                </a:xfrm>
                <a:prstGeom prst="rect">
                  <a:avLst/>
                </a:prstGeom>
                <a:noFill/>
                <a:ln w="19050">
                  <a:solidFill>
                    <a:schemeClr val="tx2">
                      <a:lumMod val="60000"/>
                      <a:lumOff val="40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81" name="四角形: メモ 80">
                  <a:extLst>
                    <a:ext uri="{FF2B5EF4-FFF2-40B4-BE49-F238E27FC236}">
                      <a16:creationId xmlns:a16="http://schemas.microsoft.com/office/drawing/2014/main" id="{FDFB750F-8AC5-C7FF-1EE0-67618D7B2161}"/>
                    </a:ext>
                  </a:extLst>
                </p:cNvPr>
                <p:cNvSpPr/>
                <p:nvPr/>
              </p:nvSpPr>
              <p:spPr>
                <a:xfrm>
                  <a:off x="902702" y="2930470"/>
                  <a:ext cx="781946" cy="421826"/>
                </a:xfrm>
                <a:prstGeom prst="foldedCorner">
                  <a:avLst/>
                </a:prstGeom>
                <a:solidFill>
                  <a:srgbClr val="FFF7E1"/>
                </a:solidFill>
                <a:ln w="19050"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子供が外で</a:t>
                  </a:r>
                  <a:endParaRPr kumimoji="1" lang="en-US" altLang="ja-JP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遊べなくなる</a:t>
                  </a:r>
                </a:p>
              </p:txBody>
            </p:sp>
            <p:sp>
              <p:nvSpPr>
                <p:cNvPr id="82" name="四角形: メモ 81">
                  <a:extLst>
                    <a:ext uri="{FF2B5EF4-FFF2-40B4-BE49-F238E27FC236}">
                      <a16:creationId xmlns:a16="http://schemas.microsoft.com/office/drawing/2014/main" id="{D6B9C718-A59A-E002-8FFD-03395780C622}"/>
                    </a:ext>
                  </a:extLst>
                </p:cNvPr>
                <p:cNvSpPr/>
                <p:nvPr/>
              </p:nvSpPr>
              <p:spPr>
                <a:xfrm>
                  <a:off x="1030468" y="3503667"/>
                  <a:ext cx="629663" cy="421826"/>
                </a:xfrm>
                <a:prstGeom prst="foldedCorner">
                  <a:avLst/>
                </a:prstGeom>
                <a:solidFill>
                  <a:srgbClr val="FFF7E1"/>
                </a:solidFill>
                <a:ln w="19050"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外遊びが</a:t>
                  </a:r>
                  <a:endParaRPr kumimoji="1" lang="en-US" altLang="ja-JP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減る</a:t>
                  </a:r>
                </a:p>
              </p:txBody>
            </p:sp>
            <p:sp>
              <p:nvSpPr>
                <p:cNvPr id="83" name="四角形: メモ 82">
                  <a:extLst>
                    <a:ext uri="{FF2B5EF4-FFF2-40B4-BE49-F238E27FC236}">
                      <a16:creationId xmlns:a16="http://schemas.microsoft.com/office/drawing/2014/main" id="{112FCAF2-A3E3-4BF8-CBA5-16C419F548BB}"/>
                    </a:ext>
                  </a:extLst>
                </p:cNvPr>
                <p:cNvSpPr/>
                <p:nvPr/>
              </p:nvSpPr>
              <p:spPr>
                <a:xfrm>
                  <a:off x="1715376" y="3527147"/>
                  <a:ext cx="902788" cy="421826"/>
                </a:xfrm>
                <a:prstGeom prst="foldedCorner">
                  <a:avLst/>
                </a:prstGeom>
                <a:solidFill>
                  <a:srgbClr val="FFF7E1"/>
                </a:solidFill>
                <a:ln w="19050"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暑い　→　冷房</a:t>
                  </a:r>
                  <a:endParaRPr kumimoji="1" lang="en-US" altLang="ja-JP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不のスパイラル</a:t>
                  </a:r>
                </a:p>
              </p:txBody>
            </p:sp>
          </p:grpSp>
          <p:sp>
            <p:nvSpPr>
              <p:cNvPr id="79" name="フローチャート: 代替処理 78">
                <a:extLst>
                  <a:ext uri="{FF2B5EF4-FFF2-40B4-BE49-F238E27FC236}">
                    <a16:creationId xmlns:a16="http://schemas.microsoft.com/office/drawing/2014/main" id="{0D3A1F25-C122-553B-28A4-A09828391BC0}"/>
                  </a:ext>
                </a:extLst>
              </p:cNvPr>
              <p:cNvSpPr/>
              <p:nvPr/>
            </p:nvSpPr>
            <p:spPr>
              <a:xfrm>
                <a:off x="1629384" y="720158"/>
                <a:ext cx="865707" cy="272099"/>
              </a:xfrm>
              <a:prstGeom prst="flowChartAlternateProcess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  <a:effectLst>
                <a:outerShdw blurRad="50800" dist="38100" dir="2700000" sx="103000" sy="103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屋外活動</a:t>
                </a:r>
              </a:p>
            </p:txBody>
          </p:sp>
        </p:grpSp>
        <p:sp>
          <p:nvSpPr>
            <p:cNvPr id="74" name="四角形: メモ 73">
              <a:extLst>
                <a:ext uri="{FF2B5EF4-FFF2-40B4-BE49-F238E27FC236}">
                  <a16:creationId xmlns:a16="http://schemas.microsoft.com/office/drawing/2014/main" id="{7EC58918-DA68-BA65-BDAC-61F88D43DBC5}"/>
                </a:ext>
              </a:extLst>
            </p:cNvPr>
            <p:cNvSpPr/>
            <p:nvPr/>
          </p:nvSpPr>
          <p:spPr>
            <a:xfrm>
              <a:off x="2896661" y="4219741"/>
              <a:ext cx="1104060" cy="687248"/>
            </a:xfrm>
            <a:prstGeom prst="foldedCorner">
              <a:avLst/>
            </a:prstGeom>
            <a:solidFill>
              <a:srgbClr val="FFF7E1"/>
            </a:solidFill>
            <a:ln w="19050">
              <a:solidFill>
                <a:schemeClr val="bg2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運動不足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（健康への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影響）</a:t>
              </a:r>
            </a:p>
          </p:txBody>
        </p:sp>
        <p:sp>
          <p:nvSpPr>
            <p:cNvPr id="75" name="四角形: メモ 74">
              <a:extLst>
                <a:ext uri="{FF2B5EF4-FFF2-40B4-BE49-F238E27FC236}">
                  <a16:creationId xmlns:a16="http://schemas.microsoft.com/office/drawing/2014/main" id="{051C5A0B-0645-9B1F-8E72-C1A74731198C}"/>
                </a:ext>
              </a:extLst>
            </p:cNvPr>
            <p:cNvSpPr/>
            <p:nvPr/>
          </p:nvSpPr>
          <p:spPr>
            <a:xfrm>
              <a:off x="4247399" y="4967518"/>
              <a:ext cx="1115988" cy="473692"/>
            </a:xfrm>
            <a:prstGeom prst="foldedCorner">
              <a:avLst/>
            </a:prstGeom>
            <a:solidFill>
              <a:srgbClr val="FFF7E1"/>
            </a:solidFill>
            <a:ln w="19050">
              <a:solidFill>
                <a:schemeClr val="bg2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避暑地が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なくなる</a:t>
              </a:r>
            </a:p>
          </p:txBody>
        </p:sp>
        <p:sp>
          <p:nvSpPr>
            <p:cNvPr id="77" name="四角形: メモ 76">
              <a:extLst>
                <a:ext uri="{FF2B5EF4-FFF2-40B4-BE49-F238E27FC236}">
                  <a16:creationId xmlns:a16="http://schemas.microsoft.com/office/drawing/2014/main" id="{69D0F42E-841E-543C-40A6-BFF9C2D9219D}"/>
                </a:ext>
              </a:extLst>
            </p:cNvPr>
            <p:cNvSpPr/>
            <p:nvPr/>
          </p:nvSpPr>
          <p:spPr>
            <a:xfrm>
              <a:off x="4105775" y="4227637"/>
              <a:ext cx="1115988" cy="626491"/>
            </a:xfrm>
            <a:prstGeom prst="foldedCorner">
              <a:avLst/>
            </a:prstGeom>
            <a:solidFill>
              <a:srgbClr val="FFF7E1"/>
            </a:solidFill>
            <a:ln w="19050">
              <a:solidFill>
                <a:schemeClr val="bg2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外遊び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屋外スポーツ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が困難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0951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フリーフォーム: 図形 52">
            <a:extLst>
              <a:ext uri="{FF2B5EF4-FFF2-40B4-BE49-F238E27FC236}">
                <a16:creationId xmlns:a16="http://schemas.microsoft.com/office/drawing/2014/main" id="{53CC4930-363B-5F74-A836-BE4BF1F9BAB6}"/>
              </a:ext>
            </a:extLst>
          </p:cNvPr>
          <p:cNvSpPr/>
          <p:nvPr/>
        </p:nvSpPr>
        <p:spPr>
          <a:xfrm>
            <a:off x="9508423" y="5849957"/>
            <a:ext cx="1563529" cy="583894"/>
          </a:xfrm>
          <a:custGeom>
            <a:avLst/>
            <a:gdLst>
              <a:gd name="connsiteX0" fmla="*/ 10150 w 1563529"/>
              <a:gd name="connsiteY0" fmla="*/ 583894 h 583894"/>
              <a:gd name="connsiteX1" fmla="*/ 230488 w 1563529"/>
              <a:gd name="connsiteY1" fmla="*/ 407624 h 583894"/>
              <a:gd name="connsiteX2" fmla="*/ 1563529 w 1563529"/>
              <a:gd name="connsiteY2" fmla="*/ 0 h 583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3529" h="583894">
                <a:moveTo>
                  <a:pt x="10150" y="583894"/>
                </a:moveTo>
                <a:cubicBezTo>
                  <a:pt x="-9129" y="544417"/>
                  <a:pt x="-28408" y="504940"/>
                  <a:pt x="230488" y="407624"/>
                </a:cubicBezTo>
                <a:cubicBezTo>
                  <a:pt x="489384" y="310308"/>
                  <a:pt x="1026456" y="155154"/>
                  <a:pt x="1563529" y="0"/>
                </a:cubicBezTo>
              </a:path>
            </a:pathLst>
          </a:cu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43C8CA7B-7206-8F8C-7EFF-352E4ED2B5EA}"/>
              </a:ext>
            </a:extLst>
          </p:cNvPr>
          <p:cNvSpPr/>
          <p:nvPr/>
        </p:nvSpPr>
        <p:spPr>
          <a:xfrm>
            <a:off x="4662341" y="3887131"/>
            <a:ext cx="3493080" cy="1649723"/>
          </a:xfrm>
          <a:prstGeom prst="ellips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私たちの暮らしで</a:t>
            </a:r>
            <a:endParaRPr kumimoji="1"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温暖化を引き起こす</a:t>
            </a:r>
            <a:endParaRPr kumimoji="1"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大きな要因はなにか？</a:t>
            </a:r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F8AE1FC4-306F-631C-7EF8-FD3456262E0D}"/>
              </a:ext>
            </a:extLst>
          </p:cNvPr>
          <p:cNvSpPr/>
          <p:nvPr/>
        </p:nvSpPr>
        <p:spPr>
          <a:xfrm>
            <a:off x="0" y="0"/>
            <a:ext cx="12801600" cy="49427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第１回松戸市環境未来会議　　討議②　「</a:t>
            </a:r>
            <a:r>
              <a:rPr lang="ja-JP" altLang="en-US" sz="1800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私たちの暮らしで温暖化を引き起こす大きな要因はなにか？ </a:t>
            </a:r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　　　　　 </a:t>
            </a:r>
            <a:r>
              <a:rPr kumimoji="1" lang="en-US" altLang="ja-JP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R5.10.16</a:t>
            </a:r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sun) </a:t>
            </a:r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</a:p>
        </p:txBody>
      </p:sp>
      <p:sp>
        <p:nvSpPr>
          <p:cNvPr id="23" name="四角形: メモ 22">
            <a:extLst>
              <a:ext uri="{FF2B5EF4-FFF2-40B4-BE49-F238E27FC236}">
                <a16:creationId xmlns:a16="http://schemas.microsoft.com/office/drawing/2014/main" id="{D8FA9D82-407B-FF08-0E04-B8416C5A7261}"/>
              </a:ext>
            </a:extLst>
          </p:cNvPr>
          <p:cNvSpPr/>
          <p:nvPr/>
        </p:nvSpPr>
        <p:spPr>
          <a:xfrm>
            <a:off x="4329408" y="1976016"/>
            <a:ext cx="1401613" cy="51871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車の排気ガス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（ガソリン車）</a:t>
            </a:r>
          </a:p>
        </p:txBody>
      </p:sp>
      <p:sp>
        <p:nvSpPr>
          <p:cNvPr id="24" name="四角形: メモ 23">
            <a:extLst>
              <a:ext uri="{FF2B5EF4-FFF2-40B4-BE49-F238E27FC236}">
                <a16:creationId xmlns:a16="http://schemas.microsoft.com/office/drawing/2014/main" id="{DE6BCC12-A2A0-649B-DA77-99E189646093}"/>
              </a:ext>
            </a:extLst>
          </p:cNvPr>
          <p:cNvSpPr/>
          <p:nvPr/>
        </p:nvSpPr>
        <p:spPr>
          <a:xfrm>
            <a:off x="43423" y="6272660"/>
            <a:ext cx="784656" cy="537981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ゴミ処理</a:t>
            </a:r>
          </a:p>
        </p:txBody>
      </p:sp>
      <p:sp>
        <p:nvSpPr>
          <p:cNvPr id="44" name="四角形: メモ 43">
            <a:extLst>
              <a:ext uri="{FF2B5EF4-FFF2-40B4-BE49-F238E27FC236}">
                <a16:creationId xmlns:a16="http://schemas.microsoft.com/office/drawing/2014/main" id="{304045CE-7EFE-EF64-B592-914C6A6FA2F8}"/>
              </a:ext>
            </a:extLst>
          </p:cNvPr>
          <p:cNvSpPr/>
          <p:nvPr/>
        </p:nvSpPr>
        <p:spPr>
          <a:xfrm>
            <a:off x="1973860" y="1958412"/>
            <a:ext cx="1024563" cy="536316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車による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移動</a:t>
            </a:r>
          </a:p>
        </p:txBody>
      </p:sp>
      <p:sp>
        <p:nvSpPr>
          <p:cNvPr id="3" name="四角形: メモ 2">
            <a:extLst>
              <a:ext uri="{FF2B5EF4-FFF2-40B4-BE49-F238E27FC236}">
                <a16:creationId xmlns:a16="http://schemas.microsoft.com/office/drawing/2014/main" id="{EFF4E15E-81D7-7437-C881-878C35CB9913}"/>
              </a:ext>
            </a:extLst>
          </p:cNvPr>
          <p:cNvSpPr/>
          <p:nvPr/>
        </p:nvSpPr>
        <p:spPr>
          <a:xfrm>
            <a:off x="897093" y="6268512"/>
            <a:ext cx="900630" cy="542129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プラゴミが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多い</a:t>
            </a:r>
          </a:p>
        </p:txBody>
      </p:sp>
      <p:sp>
        <p:nvSpPr>
          <p:cNvPr id="7" name="四角形: メモ 6">
            <a:extLst>
              <a:ext uri="{FF2B5EF4-FFF2-40B4-BE49-F238E27FC236}">
                <a16:creationId xmlns:a16="http://schemas.microsoft.com/office/drawing/2014/main" id="{B066DDD6-2ADC-01A3-D2E9-9BAC3DF90DD1}"/>
              </a:ext>
            </a:extLst>
          </p:cNvPr>
          <p:cNvSpPr/>
          <p:nvPr/>
        </p:nvSpPr>
        <p:spPr>
          <a:xfrm>
            <a:off x="6912970" y="2675340"/>
            <a:ext cx="1202122" cy="51871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LED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かどうか</a:t>
            </a:r>
          </a:p>
        </p:txBody>
      </p:sp>
      <p:sp>
        <p:nvSpPr>
          <p:cNvPr id="8" name="四角形: メモ 7">
            <a:extLst>
              <a:ext uri="{FF2B5EF4-FFF2-40B4-BE49-F238E27FC236}">
                <a16:creationId xmlns:a16="http://schemas.microsoft.com/office/drawing/2014/main" id="{08170131-E253-044A-34B4-0C179EF5862A}"/>
              </a:ext>
            </a:extLst>
          </p:cNvPr>
          <p:cNvSpPr/>
          <p:nvPr/>
        </p:nvSpPr>
        <p:spPr>
          <a:xfrm>
            <a:off x="6866689" y="1830964"/>
            <a:ext cx="1254238" cy="54784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時間営業</a:t>
            </a:r>
          </a:p>
        </p:txBody>
      </p:sp>
      <p:sp>
        <p:nvSpPr>
          <p:cNvPr id="29" name="四角形: メモ 28">
            <a:extLst>
              <a:ext uri="{FF2B5EF4-FFF2-40B4-BE49-F238E27FC236}">
                <a16:creationId xmlns:a16="http://schemas.microsoft.com/office/drawing/2014/main" id="{29B1148A-62AA-FE08-6B88-45E5EB05ECB9}"/>
              </a:ext>
            </a:extLst>
          </p:cNvPr>
          <p:cNvSpPr/>
          <p:nvPr/>
        </p:nvSpPr>
        <p:spPr>
          <a:xfrm>
            <a:off x="3151634" y="1965763"/>
            <a:ext cx="1024563" cy="536316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マイカー</a:t>
            </a:r>
          </a:p>
        </p:txBody>
      </p:sp>
      <p:sp>
        <p:nvSpPr>
          <p:cNvPr id="31" name="四角形: メモ 30">
            <a:extLst>
              <a:ext uri="{FF2B5EF4-FFF2-40B4-BE49-F238E27FC236}">
                <a16:creationId xmlns:a16="http://schemas.microsoft.com/office/drawing/2014/main" id="{93EC307A-97A6-44F8-FB02-9FF9323D3263}"/>
              </a:ext>
            </a:extLst>
          </p:cNvPr>
          <p:cNvSpPr/>
          <p:nvPr/>
        </p:nvSpPr>
        <p:spPr>
          <a:xfrm>
            <a:off x="1957877" y="2675340"/>
            <a:ext cx="1013403" cy="536316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輸送コスト</a:t>
            </a:r>
          </a:p>
        </p:txBody>
      </p:sp>
      <p:sp>
        <p:nvSpPr>
          <p:cNvPr id="33" name="四角形: メモ 32">
            <a:extLst>
              <a:ext uri="{FF2B5EF4-FFF2-40B4-BE49-F238E27FC236}">
                <a16:creationId xmlns:a16="http://schemas.microsoft.com/office/drawing/2014/main" id="{A77E5933-847D-D744-0040-47AB4253382F}"/>
              </a:ext>
            </a:extLst>
          </p:cNvPr>
          <p:cNvSpPr/>
          <p:nvPr/>
        </p:nvSpPr>
        <p:spPr>
          <a:xfrm>
            <a:off x="4760854" y="6442031"/>
            <a:ext cx="1304237" cy="536316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家と家の間に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植木を植える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四角形: メモ 35">
            <a:extLst>
              <a:ext uri="{FF2B5EF4-FFF2-40B4-BE49-F238E27FC236}">
                <a16:creationId xmlns:a16="http://schemas.microsoft.com/office/drawing/2014/main" id="{200053F2-E12B-501C-C3E1-92EC36A581C3}"/>
              </a:ext>
            </a:extLst>
          </p:cNvPr>
          <p:cNvSpPr/>
          <p:nvPr/>
        </p:nvSpPr>
        <p:spPr>
          <a:xfrm>
            <a:off x="3181046" y="2679584"/>
            <a:ext cx="1024563" cy="51871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移動方法</a:t>
            </a:r>
          </a:p>
        </p:txBody>
      </p:sp>
      <p:sp>
        <p:nvSpPr>
          <p:cNvPr id="46" name="四角形: メモ 45">
            <a:extLst>
              <a:ext uri="{FF2B5EF4-FFF2-40B4-BE49-F238E27FC236}">
                <a16:creationId xmlns:a16="http://schemas.microsoft.com/office/drawing/2014/main" id="{480E934D-0DF6-975E-FFF1-7B7BFAE66B1C}"/>
              </a:ext>
            </a:extLst>
          </p:cNvPr>
          <p:cNvSpPr/>
          <p:nvPr/>
        </p:nvSpPr>
        <p:spPr>
          <a:xfrm>
            <a:off x="3934936" y="4830367"/>
            <a:ext cx="1095278" cy="518712"/>
          </a:xfrm>
          <a:prstGeom prst="foldedCorner">
            <a:avLst/>
          </a:prstGeom>
          <a:solidFill>
            <a:srgbClr val="F0CEC8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大量生産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大量消費</a:t>
            </a:r>
          </a:p>
        </p:txBody>
      </p:sp>
      <p:sp>
        <p:nvSpPr>
          <p:cNvPr id="48" name="四角形: メモ 47">
            <a:extLst>
              <a:ext uri="{FF2B5EF4-FFF2-40B4-BE49-F238E27FC236}">
                <a16:creationId xmlns:a16="http://schemas.microsoft.com/office/drawing/2014/main" id="{6372FD2A-BFB4-42C6-60FC-A1DB15335C24}"/>
              </a:ext>
            </a:extLst>
          </p:cNvPr>
          <p:cNvSpPr/>
          <p:nvPr/>
        </p:nvSpPr>
        <p:spPr>
          <a:xfrm>
            <a:off x="2864300" y="5659122"/>
            <a:ext cx="805699" cy="51871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食品ロス</a:t>
            </a:r>
          </a:p>
        </p:txBody>
      </p:sp>
      <p:sp>
        <p:nvSpPr>
          <p:cNvPr id="52" name="四角形: メモ 51">
            <a:extLst>
              <a:ext uri="{FF2B5EF4-FFF2-40B4-BE49-F238E27FC236}">
                <a16:creationId xmlns:a16="http://schemas.microsoft.com/office/drawing/2014/main" id="{0E7DDCFA-6BFC-FD3B-09CC-243230FFB4A4}"/>
              </a:ext>
            </a:extLst>
          </p:cNvPr>
          <p:cNvSpPr/>
          <p:nvPr/>
        </p:nvSpPr>
        <p:spPr>
          <a:xfrm>
            <a:off x="2985830" y="6284888"/>
            <a:ext cx="1466224" cy="542129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食品廃棄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 作り過ぎない</a:t>
            </a:r>
          </a:p>
        </p:txBody>
      </p:sp>
      <p:sp>
        <p:nvSpPr>
          <p:cNvPr id="57" name="四角形: メモ 56">
            <a:extLst>
              <a:ext uri="{FF2B5EF4-FFF2-40B4-BE49-F238E27FC236}">
                <a16:creationId xmlns:a16="http://schemas.microsoft.com/office/drawing/2014/main" id="{5E56FB7D-92D1-D0B0-3013-F34FD4746250}"/>
              </a:ext>
            </a:extLst>
          </p:cNvPr>
          <p:cNvSpPr/>
          <p:nvPr/>
        </p:nvSpPr>
        <p:spPr>
          <a:xfrm>
            <a:off x="3733077" y="5664935"/>
            <a:ext cx="1024562" cy="542129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グラム売りがなくなった</a:t>
            </a:r>
          </a:p>
        </p:txBody>
      </p:sp>
      <p:sp>
        <p:nvSpPr>
          <p:cNvPr id="58" name="四角形: メモ 57">
            <a:extLst>
              <a:ext uri="{FF2B5EF4-FFF2-40B4-BE49-F238E27FC236}">
                <a16:creationId xmlns:a16="http://schemas.microsoft.com/office/drawing/2014/main" id="{159ADE5B-DC6F-E443-A557-1DB65910BE2E}"/>
              </a:ext>
            </a:extLst>
          </p:cNvPr>
          <p:cNvSpPr/>
          <p:nvPr/>
        </p:nvSpPr>
        <p:spPr>
          <a:xfrm>
            <a:off x="1870076" y="6260641"/>
            <a:ext cx="915082" cy="51871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焼却処理</a:t>
            </a:r>
          </a:p>
        </p:txBody>
      </p:sp>
      <p:sp>
        <p:nvSpPr>
          <p:cNvPr id="67" name="四角形: メモ 66">
            <a:extLst>
              <a:ext uri="{FF2B5EF4-FFF2-40B4-BE49-F238E27FC236}">
                <a16:creationId xmlns:a16="http://schemas.microsoft.com/office/drawing/2014/main" id="{FDA0AB38-5C03-79E2-C6DF-4B5B5CEFC46E}"/>
              </a:ext>
            </a:extLst>
          </p:cNvPr>
          <p:cNvSpPr/>
          <p:nvPr/>
        </p:nvSpPr>
        <p:spPr>
          <a:xfrm>
            <a:off x="8291740" y="1840887"/>
            <a:ext cx="1254238" cy="54784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温暖化による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エアコンの使用</a:t>
            </a:r>
          </a:p>
        </p:txBody>
      </p:sp>
      <p:sp>
        <p:nvSpPr>
          <p:cNvPr id="72" name="四角形: メモ 71">
            <a:extLst>
              <a:ext uri="{FF2B5EF4-FFF2-40B4-BE49-F238E27FC236}">
                <a16:creationId xmlns:a16="http://schemas.microsoft.com/office/drawing/2014/main" id="{1D94A493-952F-1BD0-EDD6-D30B113E49C3}"/>
              </a:ext>
            </a:extLst>
          </p:cNvPr>
          <p:cNvSpPr/>
          <p:nvPr/>
        </p:nvSpPr>
        <p:spPr>
          <a:xfrm>
            <a:off x="8340569" y="2675340"/>
            <a:ext cx="1254238" cy="719060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電気の使用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（エアコン）</a:t>
            </a:r>
            <a:r>
              <a:rPr kumimoji="1" lang="en-US" altLang="ja-JP" sz="14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etc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・・・・</a:t>
            </a:r>
          </a:p>
        </p:txBody>
      </p:sp>
      <p:sp>
        <p:nvSpPr>
          <p:cNvPr id="86" name="四角形: メモ 85">
            <a:extLst>
              <a:ext uri="{FF2B5EF4-FFF2-40B4-BE49-F238E27FC236}">
                <a16:creationId xmlns:a16="http://schemas.microsoft.com/office/drawing/2014/main" id="{A5D327A4-E568-5023-9658-F45B2A7C0858}"/>
              </a:ext>
            </a:extLst>
          </p:cNvPr>
          <p:cNvSpPr/>
          <p:nvPr/>
        </p:nvSpPr>
        <p:spPr>
          <a:xfrm>
            <a:off x="796086" y="1986010"/>
            <a:ext cx="1024563" cy="51871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自動車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移動</a:t>
            </a:r>
          </a:p>
        </p:txBody>
      </p:sp>
      <p:sp>
        <p:nvSpPr>
          <p:cNvPr id="88" name="四角形: メモ 87">
            <a:extLst>
              <a:ext uri="{FF2B5EF4-FFF2-40B4-BE49-F238E27FC236}">
                <a16:creationId xmlns:a16="http://schemas.microsoft.com/office/drawing/2014/main" id="{13F775D9-FC66-045C-0B6D-301129E0A79C}"/>
              </a:ext>
            </a:extLst>
          </p:cNvPr>
          <p:cNvSpPr/>
          <p:nvPr/>
        </p:nvSpPr>
        <p:spPr>
          <a:xfrm>
            <a:off x="11088864" y="5640467"/>
            <a:ext cx="1095278" cy="51871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学内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パソコン　多</a:t>
            </a:r>
          </a:p>
        </p:txBody>
      </p:sp>
      <p:sp>
        <p:nvSpPr>
          <p:cNvPr id="118" name="四角形: メモ 117">
            <a:extLst>
              <a:ext uri="{FF2B5EF4-FFF2-40B4-BE49-F238E27FC236}">
                <a16:creationId xmlns:a16="http://schemas.microsoft.com/office/drawing/2014/main" id="{AA6B022B-7504-03E7-BE38-D0A6F78579D3}"/>
              </a:ext>
            </a:extLst>
          </p:cNvPr>
          <p:cNvSpPr/>
          <p:nvPr/>
        </p:nvSpPr>
        <p:spPr>
          <a:xfrm>
            <a:off x="9889090" y="1840887"/>
            <a:ext cx="1254238" cy="54784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家電製品の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使用</a:t>
            </a:r>
          </a:p>
        </p:txBody>
      </p:sp>
      <p:sp>
        <p:nvSpPr>
          <p:cNvPr id="119" name="四角形: メモ 118">
            <a:extLst>
              <a:ext uri="{FF2B5EF4-FFF2-40B4-BE49-F238E27FC236}">
                <a16:creationId xmlns:a16="http://schemas.microsoft.com/office/drawing/2014/main" id="{98B76AD9-C289-FDF9-ECC3-F565FA5B19B6}"/>
              </a:ext>
            </a:extLst>
          </p:cNvPr>
          <p:cNvSpPr/>
          <p:nvPr/>
        </p:nvSpPr>
        <p:spPr>
          <a:xfrm>
            <a:off x="6157078" y="6586913"/>
            <a:ext cx="1254238" cy="54784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森林伐採</a:t>
            </a:r>
          </a:p>
        </p:txBody>
      </p:sp>
      <p:sp>
        <p:nvSpPr>
          <p:cNvPr id="120" name="四角形: メモ 119">
            <a:extLst>
              <a:ext uri="{FF2B5EF4-FFF2-40B4-BE49-F238E27FC236}">
                <a16:creationId xmlns:a16="http://schemas.microsoft.com/office/drawing/2014/main" id="{49A26A79-214B-718D-A24A-5E6024F068D0}"/>
              </a:ext>
            </a:extLst>
          </p:cNvPr>
          <p:cNvSpPr/>
          <p:nvPr/>
        </p:nvSpPr>
        <p:spPr>
          <a:xfrm>
            <a:off x="9936020" y="2660775"/>
            <a:ext cx="1254238" cy="54784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火力発電が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主であること</a:t>
            </a:r>
          </a:p>
        </p:txBody>
      </p:sp>
      <p:sp>
        <p:nvSpPr>
          <p:cNvPr id="121" name="四角形: メモ 120">
            <a:extLst>
              <a:ext uri="{FF2B5EF4-FFF2-40B4-BE49-F238E27FC236}">
                <a16:creationId xmlns:a16="http://schemas.microsoft.com/office/drawing/2014/main" id="{4607EB1A-C3A7-FC43-0CCB-F9C7B26055FF}"/>
              </a:ext>
            </a:extLst>
          </p:cNvPr>
          <p:cNvSpPr/>
          <p:nvPr/>
        </p:nvSpPr>
        <p:spPr>
          <a:xfrm>
            <a:off x="8634852" y="4103824"/>
            <a:ext cx="1254238" cy="547842"/>
          </a:xfrm>
          <a:prstGeom prst="foldedCorner">
            <a:avLst/>
          </a:prstGeom>
          <a:solidFill>
            <a:srgbClr val="F0CEC8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便利を電気で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買っている</a:t>
            </a:r>
          </a:p>
        </p:txBody>
      </p:sp>
      <p:sp>
        <p:nvSpPr>
          <p:cNvPr id="128" name="四角形: メモ 127">
            <a:extLst>
              <a:ext uri="{FF2B5EF4-FFF2-40B4-BE49-F238E27FC236}">
                <a16:creationId xmlns:a16="http://schemas.microsoft.com/office/drawing/2014/main" id="{BFA001F7-CEF5-953E-BA1D-4B26E71B1E08}"/>
              </a:ext>
            </a:extLst>
          </p:cNvPr>
          <p:cNvSpPr/>
          <p:nvPr/>
        </p:nvSpPr>
        <p:spPr>
          <a:xfrm>
            <a:off x="10165553" y="4135269"/>
            <a:ext cx="1711553" cy="54784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の普及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（電気の使用量）</a:t>
            </a:r>
          </a:p>
        </p:txBody>
      </p:sp>
      <p:sp>
        <p:nvSpPr>
          <p:cNvPr id="129" name="四角形: メモ 128">
            <a:extLst>
              <a:ext uri="{FF2B5EF4-FFF2-40B4-BE49-F238E27FC236}">
                <a16:creationId xmlns:a16="http://schemas.microsoft.com/office/drawing/2014/main" id="{2B5EC4B6-0E79-50C5-0338-CD7B9F24A12E}"/>
              </a:ext>
            </a:extLst>
          </p:cNvPr>
          <p:cNvSpPr/>
          <p:nvPr/>
        </p:nvSpPr>
        <p:spPr>
          <a:xfrm>
            <a:off x="9647819" y="4903951"/>
            <a:ext cx="1254238" cy="54784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雇用の減少</a:t>
            </a:r>
          </a:p>
        </p:txBody>
      </p: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B4ECD1CB-0092-9F47-D7C4-96C35E7084FD}"/>
              </a:ext>
            </a:extLst>
          </p:cNvPr>
          <p:cNvSpPr/>
          <p:nvPr/>
        </p:nvSpPr>
        <p:spPr>
          <a:xfrm>
            <a:off x="9674435" y="0"/>
            <a:ext cx="1217041" cy="4942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１班</a:t>
            </a: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98FB831F-EEF1-9253-4DAC-3E1D50E34C76}"/>
              </a:ext>
            </a:extLst>
          </p:cNvPr>
          <p:cNvSpPr/>
          <p:nvPr/>
        </p:nvSpPr>
        <p:spPr>
          <a:xfrm>
            <a:off x="1066336" y="701557"/>
            <a:ext cx="1304233" cy="68291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交通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A3711377-E723-FF5B-AF14-C69F264C6845}"/>
              </a:ext>
            </a:extLst>
          </p:cNvPr>
          <p:cNvSpPr/>
          <p:nvPr/>
        </p:nvSpPr>
        <p:spPr>
          <a:xfrm>
            <a:off x="7927115" y="769047"/>
            <a:ext cx="2175352" cy="68291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エネルギー</a:t>
            </a: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7BAB9781-F70C-FE24-16DB-F680221F70DD}"/>
              </a:ext>
            </a:extLst>
          </p:cNvPr>
          <p:cNvCxnSpPr>
            <a:cxnSpLocks/>
            <a:stCxn id="110" idx="2"/>
            <a:endCxn id="4" idx="0"/>
          </p:cNvCxnSpPr>
          <p:nvPr/>
        </p:nvCxnSpPr>
        <p:spPr>
          <a:xfrm>
            <a:off x="6400800" y="494270"/>
            <a:ext cx="8081" cy="3392861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楕円 12">
            <a:extLst>
              <a:ext uri="{FF2B5EF4-FFF2-40B4-BE49-F238E27FC236}">
                <a16:creationId xmlns:a16="http://schemas.microsoft.com/office/drawing/2014/main" id="{528DC67B-D81D-65EE-392A-27F94473CD74}"/>
              </a:ext>
            </a:extLst>
          </p:cNvPr>
          <p:cNvSpPr/>
          <p:nvPr/>
        </p:nvSpPr>
        <p:spPr>
          <a:xfrm>
            <a:off x="10057470" y="8065294"/>
            <a:ext cx="1077009" cy="68291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衣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90B3B385-3499-D8D9-3E4C-C5E290CBE677}"/>
              </a:ext>
            </a:extLst>
          </p:cNvPr>
          <p:cNvSpPr/>
          <p:nvPr/>
        </p:nvSpPr>
        <p:spPr>
          <a:xfrm>
            <a:off x="4742404" y="8383854"/>
            <a:ext cx="1077009" cy="68291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木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D8F58969-D453-9E37-2677-AB2B4B177777}"/>
              </a:ext>
            </a:extLst>
          </p:cNvPr>
          <p:cNvSpPr/>
          <p:nvPr/>
        </p:nvSpPr>
        <p:spPr>
          <a:xfrm>
            <a:off x="720714" y="7408917"/>
            <a:ext cx="1077009" cy="68291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</a:t>
            </a: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7EFF78A1-90A2-AD9B-6845-FE47FA57E2C7}"/>
              </a:ext>
            </a:extLst>
          </p:cNvPr>
          <p:cNvCxnSpPr>
            <a:cxnSpLocks/>
          </p:cNvCxnSpPr>
          <p:nvPr/>
        </p:nvCxnSpPr>
        <p:spPr>
          <a:xfrm>
            <a:off x="7121215" y="5478606"/>
            <a:ext cx="2510843" cy="3761382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8188590F-96F7-C554-5300-25936BF8F4ED}"/>
              </a:ext>
            </a:extLst>
          </p:cNvPr>
          <p:cNvCxnSpPr>
            <a:cxnSpLocks/>
            <a:stCxn id="4" idx="6"/>
          </p:cNvCxnSpPr>
          <p:nvPr/>
        </p:nvCxnSpPr>
        <p:spPr>
          <a:xfrm>
            <a:off x="8155421" y="4711993"/>
            <a:ext cx="4020265" cy="247662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352CE17-50FF-EBB3-EC92-A3D8EB6F4E92}"/>
              </a:ext>
            </a:extLst>
          </p:cNvPr>
          <p:cNvCxnSpPr>
            <a:cxnSpLocks/>
            <a:stCxn id="4" idx="7"/>
          </p:cNvCxnSpPr>
          <p:nvPr/>
        </p:nvCxnSpPr>
        <p:spPr>
          <a:xfrm flipV="1">
            <a:off x="7643871" y="2811557"/>
            <a:ext cx="4810685" cy="131717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四角形: メモ 34">
            <a:extLst>
              <a:ext uri="{FF2B5EF4-FFF2-40B4-BE49-F238E27FC236}">
                <a16:creationId xmlns:a16="http://schemas.microsoft.com/office/drawing/2014/main" id="{4D4F4714-ED82-96E2-ECD9-4298CEF75349}"/>
              </a:ext>
            </a:extLst>
          </p:cNvPr>
          <p:cNvSpPr/>
          <p:nvPr/>
        </p:nvSpPr>
        <p:spPr>
          <a:xfrm>
            <a:off x="9753933" y="5809762"/>
            <a:ext cx="1095278" cy="518712"/>
          </a:xfrm>
          <a:prstGeom prst="foldedCorner">
            <a:avLst/>
          </a:prstGeom>
          <a:solidFill>
            <a:srgbClr val="F0CEC8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大量生産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大量消費</a:t>
            </a:r>
          </a:p>
        </p:txBody>
      </p:sp>
      <p:sp>
        <p:nvSpPr>
          <p:cNvPr id="37" name="四角形: メモ 36">
            <a:extLst>
              <a:ext uri="{FF2B5EF4-FFF2-40B4-BE49-F238E27FC236}">
                <a16:creationId xmlns:a16="http://schemas.microsoft.com/office/drawing/2014/main" id="{332CC935-F8A6-7B1B-7050-3D6AF249E54B}"/>
              </a:ext>
            </a:extLst>
          </p:cNvPr>
          <p:cNvSpPr/>
          <p:nvPr/>
        </p:nvSpPr>
        <p:spPr>
          <a:xfrm>
            <a:off x="8423813" y="6207064"/>
            <a:ext cx="1095278" cy="51871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ファスト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ファッション</a:t>
            </a:r>
          </a:p>
        </p:txBody>
      </p:sp>
      <p:sp>
        <p:nvSpPr>
          <p:cNvPr id="38" name="四角形: メモ 37">
            <a:extLst>
              <a:ext uri="{FF2B5EF4-FFF2-40B4-BE49-F238E27FC236}">
                <a16:creationId xmlns:a16="http://schemas.microsoft.com/office/drawing/2014/main" id="{830D712E-0467-D04C-A735-C9EF588D1F07}"/>
              </a:ext>
            </a:extLst>
          </p:cNvPr>
          <p:cNvSpPr/>
          <p:nvPr/>
        </p:nvSpPr>
        <p:spPr>
          <a:xfrm>
            <a:off x="10283961" y="6931887"/>
            <a:ext cx="1095278" cy="51871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</a:t>
            </a:r>
            <a:endParaRPr kumimoji="1" lang="en-US" altLang="ja-JP" sz="1400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endParaRPr kumimoji="1" lang="ja-JP" altLang="en-US" sz="1400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四角形: メモ 38">
            <a:extLst>
              <a:ext uri="{FF2B5EF4-FFF2-40B4-BE49-F238E27FC236}">
                <a16:creationId xmlns:a16="http://schemas.microsoft.com/office/drawing/2014/main" id="{4A0336DC-AABB-22C4-1882-1408DE149F85}"/>
              </a:ext>
            </a:extLst>
          </p:cNvPr>
          <p:cNvSpPr/>
          <p:nvPr/>
        </p:nvSpPr>
        <p:spPr>
          <a:xfrm>
            <a:off x="6168145" y="7365073"/>
            <a:ext cx="1254238" cy="54784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紙の印刷</a:t>
            </a:r>
          </a:p>
        </p:txBody>
      </p:sp>
      <p:sp>
        <p:nvSpPr>
          <p:cNvPr id="41" name="四角形: メモ 40">
            <a:extLst>
              <a:ext uri="{FF2B5EF4-FFF2-40B4-BE49-F238E27FC236}">
                <a16:creationId xmlns:a16="http://schemas.microsoft.com/office/drawing/2014/main" id="{C3A7EAE7-5FC1-376A-3766-F76179B75FE7}"/>
              </a:ext>
            </a:extLst>
          </p:cNvPr>
          <p:cNvSpPr/>
          <p:nvPr/>
        </p:nvSpPr>
        <p:spPr>
          <a:xfrm>
            <a:off x="4786101" y="7176678"/>
            <a:ext cx="1254238" cy="54784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街路樹が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減った</a:t>
            </a:r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FCE38D1A-C07B-9300-7120-149FD5B05241}"/>
              </a:ext>
            </a:extLst>
          </p:cNvPr>
          <p:cNvCxnSpPr>
            <a:cxnSpLocks/>
            <a:endCxn id="4" idx="3"/>
          </p:cNvCxnSpPr>
          <p:nvPr/>
        </p:nvCxnSpPr>
        <p:spPr>
          <a:xfrm flipV="1">
            <a:off x="3316825" y="5295258"/>
            <a:ext cx="1857066" cy="394473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四角形: メモ 55">
            <a:extLst>
              <a:ext uri="{FF2B5EF4-FFF2-40B4-BE49-F238E27FC236}">
                <a16:creationId xmlns:a16="http://schemas.microsoft.com/office/drawing/2014/main" id="{7ED1289F-6EBA-B8CF-2AA8-7979C9884324}"/>
              </a:ext>
            </a:extLst>
          </p:cNvPr>
          <p:cNvSpPr/>
          <p:nvPr/>
        </p:nvSpPr>
        <p:spPr>
          <a:xfrm>
            <a:off x="32439" y="5580966"/>
            <a:ext cx="622865" cy="537981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ゴミの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分別</a:t>
            </a:r>
          </a:p>
        </p:txBody>
      </p:sp>
      <p:sp>
        <p:nvSpPr>
          <p:cNvPr id="60" name="四角形: メモ 59">
            <a:extLst>
              <a:ext uri="{FF2B5EF4-FFF2-40B4-BE49-F238E27FC236}">
                <a16:creationId xmlns:a16="http://schemas.microsoft.com/office/drawing/2014/main" id="{C64FE2A4-2F66-6A4B-5637-172B028F367B}"/>
              </a:ext>
            </a:extLst>
          </p:cNvPr>
          <p:cNvSpPr/>
          <p:nvPr/>
        </p:nvSpPr>
        <p:spPr>
          <a:xfrm>
            <a:off x="701070" y="5361903"/>
            <a:ext cx="1065042" cy="797276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プラスチック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パッケージの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廃棄</a:t>
            </a:r>
          </a:p>
        </p:txBody>
      </p:sp>
      <p:sp>
        <p:nvSpPr>
          <p:cNvPr id="61" name="四角形: メモ 60">
            <a:extLst>
              <a:ext uri="{FF2B5EF4-FFF2-40B4-BE49-F238E27FC236}">
                <a16:creationId xmlns:a16="http://schemas.microsoft.com/office/drawing/2014/main" id="{ABFB2C16-F359-1969-C6D1-D3F7299449EB}"/>
              </a:ext>
            </a:extLst>
          </p:cNvPr>
          <p:cNvSpPr/>
          <p:nvPr/>
        </p:nvSpPr>
        <p:spPr>
          <a:xfrm>
            <a:off x="1840924" y="5368806"/>
            <a:ext cx="915082" cy="746948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スーパーの食材パックごみ</a:t>
            </a:r>
          </a:p>
        </p:txBody>
      </p: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39EEC8CE-607E-34F8-611A-F38F174E9A05}"/>
              </a:ext>
            </a:extLst>
          </p:cNvPr>
          <p:cNvCxnSpPr>
            <a:cxnSpLocks/>
          </p:cNvCxnSpPr>
          <p:nvPr/>
        </p:nvCxnSpPr>
        <p:spPr>
          <a:xfrm>
            <a:off x="32439" y="4398259"/>
            <a:ext cx="4619323" cy="25057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四角形: メモ 75">
            <a:extLst>
              <a:ext uri="{FF2B5EF4-FFF2-40B4-BE49-F238E27FC236}">
                <a16:creationId xmlns:a16="http://schemas.microsoft.com/office/drawing/2014/main" id="{2B252501-42C4-EB8A-1FD4-1A2D6D6D3B8F}"/>
              </a:ext>
            </a:extLst>
          </p:cNvPr>
          <p:cNvSpPr/>
          <p:nvPr/>
        </p:nvSpPr>
        <p:spPr>
          <a:xfrm>
            <a:off x="4446743" y="2642765"/>
            <a:ext cx="1372670" cy="51871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航空・航海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（飛行機・船）</a:t>
            </a:r>
          </a:p>
        </p:txBody>
      </p:sp>
    </p:spTree>
    <p:extLst>
      <p:ext uri="{BB962C8B-B14F-4D97-AF65-F5344CB8AC3E}">
        <p14:creationId xmlns:p14="http://schemas.microsoft.com/office/powerpoint/2010/main" val="121601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F8AE1FC4-306F-631C-7EF8-FD3456262E0D}"/>
              </a:ext>
            </a:extLst>
          </p:cNvPr>
          <p:cNvSpPr/>
          <p:nvPr/>
        </p:nvSpPr>
        <p:spPr>
          <a:xfrm>
            <a:off x="0" y="0"/>
            <a:ext cx="12801600" cy="49427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第１回松戸市環境未来会議　　討議②　「</a:t>
            </a:r>
            <a:r>
              <a:rPr lang="ja-JP" altLang="en-US" sz="1800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私たちの暮らしで温暖化を引き起こす大きな要因はなにか？ </a:t>
            </a:r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　　　　　 </a:t>
            </a:r>
            <a:r>
              <a:rPr kumimoji="1" lang="en-US" altLang="ja-JP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R5.10.16</a:t>
            </a:r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sun) </a:t>
            </a:r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</a:p>
        </p:txBody>
      </p:sp>
      <p:sp>
        <p:nvSpPr>
          <p:cNvPr id="10" name="四角形: メモ 9">
            <a:extLst>
              <a:ext uri="{FF2B5EF4-FFF2-40B4-BE49-F238E27FC236}">
                <a16:creationId xmlns:a16="http://schemas.microsoft.com/office/drawing/2014/main" id="{5B127D41-9446-CF58-B576-17042220FFDE}"/>
              </a:ext>
            </a:extLst>
          </p:cNvPr>
          <p:cNvSpPr/>
          <p:nvPr/>
        </p:nvSpPr>
        <p:spPr>
          <a:xfrm>
            <a:off x="215046" y="1761522"/>
            <a:ext cx="1174777" cy="841478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人口減少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（人出不足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から機械へ）</a:t>
            </a:r>
          </a:p>
        </p:txBody>
      </p:sp>
      <p:sp>
        <p:nvSpPr>
          <p:cNvPr id="14" name="四角形: メモ 13">
            <a:extLst>
              <a:ext uri="{FF2B5EF4-FFF2-40B4-BE49-F238E27FC236}">
                <a16:creationId xmlns:a16="http://schemas.microsoft.com/office/drawing/2014/main" id="{83477BBF-5FD8-6206-7745-BD87C881AA25}"/>
              </a:ext>
            </a:extLst>
          </p:cNvPr>
          <p:cNvSpPr/>
          <p:nvPr/>
        </p:nvSpPr>
        <p:spPr>
          <a:xfrm>
            <a:off x="179287" y="2807508"/>
            <a:ext cx="1183713" cy="54784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ゴミを海や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森に捨てる</a:t>
            </a:r>
          </a:p>
        </p:txBody>
      </p:sp>
      <p:sp>
        <p:nvSpPr>
          <p:cNvPr id="22" name="四角形: メモ 21">
            <a:extLst>
              <a:ext uri="{FF2B5EF4-FFF2-40B4-BE49-F238E27FC236}">
                <a16:creationId xmlns:a16="http://schemas.microsoft.com/office/drawing/2014/main" id="{6634A980-8540-DDC6-448C-E7A4B6BF575D}"/>
              </a:ext>
            </a:extLst>
          </p:cNvPr>
          <p:cNvSpPr/>
          <p:nvPr/>
        </p:nvSpPr>
        <p:spPr>
          <a:xfrm>
            <a:off x="1719568" y="2554113"/>
            <a:ext cx="1024563" cy="536316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無駄な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包装</a:t>
            </a:r>
          </a:p>
        </p:txBody>
      </p:sp>
      <p:sp>
        <p:nvSpPr>
          <p:cNvPr id="23" name="四角形: メモ 22">
            <a:extLst>
              <a:ext uri="{FF2B5EF4-FFF2-40B4-BE49-F238E27FC236}">
                <a16:creationId xmlns:a16="http://schemas.microsoft.com/office/drawing/2014/main" id="{D8FA9D82-407B-FF08-0E04-B8416C5A7261}"/>
              </a:ext>
            </a:extLst>
          </p:cNvPr>
          <p:cNvSpPr/>
          <p:nvPr/>
        </p:nvSpPr>
        <p:spPr>
          <a:xfrm>
            <a:off x="4291101" y="1817292"/>
            <a:ext cx="1024563" cy="51871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昔の家電</a:t>
            </a:r>
          </a:p>
        </p:txBody>
      </p:sp>
      <p:sp>
        <p:nvSpPr>
          <p:cNvPr id="24" name="四角形: メモ 23">
            <a:extLst>
              <a:ext uri="{FF2B5EF4-FFF2-40B4-BE49-F238E27FC236}">
                <a16:creationId xmlns:a16="http://schemas.microsoft.com/office/drawing/2014/main" id="{DE6BCC12-A2A0-649B-DA77-99E189646093}"/>
              </a:ext>
            </a:extLst>
          </p:cNvPr>
          <p:cNvSpPr/>
          <p:nvPr/>
        </p:nvSpPr>
        <p:spPr>
          <a:xfrm>
            <a:off x="1707823" y="4093921"/>
            <a:ext cx="1081068" cy="537981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何でも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プラスチック</a:t>
            </a:r>
          </a:p>
        </p:txBody>
      </p:sp>
      <p:sp>
        <p:nvSpPr>
          <p:cNvPr id="40" name="四角形: メモ 39">
            <a:extLst>
              <a:ext uri="{FF2B5EF4-FFF2-40B4-BE49-F238E27FC236}">
                <a16:creationId xmlns:a16="http://schemas.microsoft.com/office/drawing/2014/main" id="{DFEF3878-EF03-8C3B-A749-FE1AD510D5FB}"/>
              </a:ext>
            </a:extLst>
          </p:cNvPr>
          <p:cNvSpPr/>
          <p:nvPr/>
        </p:nvSpPr>
        <p:spPr>
          <a:xfrm>
            <a:off x="197528" y="3561991"/>
            <a:ext cx="1209815" cy="54784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木が少ない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O2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</a:t>
            </a:r>
          </a:p>
        </p:txBody>
      </p:sp>
      <p:sp>
        <p:nvSpPr>
          <p:cNvPr id="42" name="四角形: メモ 41">
            <a:extLst>
              <a:ext uri="{FF2B5EF4-FFF2-40B4-BE49-F238E27FC236}">
                <a16:creationId xmlns:a16="http://schemas.microsoft.com/office/drawing/2014/main" id="{1E520C81-FE28-61B7-341F-6EDF377D9A70}"/>
              </a:ext>
            </a:extLst>
          </p:cNvPr>
          <p:cNvSpPr/>
          <p:nvPr/>
        </p:nvSpPr>
        <p:spPr>
          <a:xfrm>
            <a:off x="2927558" y="4962821"/>
            <a:ext cx="1266421" cy="536316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乗客の少ない路線バス</a:t>
            </a:r>
          </a:p>
        </p:txBody>
      </p:sp>
      <p:sp>
        <p:nvSpPr>
          <p:cNvPr id="44" name="四角形: メモ 43">
            <a:extLst>
              <a:ext uri="{FF2B5EF4-FFF2-40B4-BE49-F238E27FC236}">
                <a16:creationId xmlns:a16="http://schemas.microsoft.com/office/drawing/2014/main" id="{304045CE-7EFE-EF64-B592-914C6A6FA2F8}"/>
              </a:ext>
            </a:extLst>
          </p:cNvPr>
          <p:cNvSpPr/>
          <p:nvPr/>
        </p:nvSpPr>
        <p:spPr>
          <a:xfrm>
            <a:off x="1707823" y="1792935"/>
            <a:ext cx="1024563" cy="536316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過剰包装</a:t>
            </a:r>
          </a:p>
        </p:txBody>
      </p:sp>
      <p:sp>
        <p:nvSpPr>
          <p:cNvPr id="2" name="四角形: メモ 1">
            <a:extLst>
              <a:ext uri="{FF2B5EF4-FFF2-40B4-BE49-F238E27FC236}">
                <a16:creationId xmlns:a16="http://schemas.microsoft.com/office/drawing/2014/main" id="{4EC7816F-D423-5896-1F7E-BC5CB5FAF26B}"/>
              </a:ext>
            </a:extLst>
          </p:cNvPr>
          <p:cNvSpPr/>
          <p:nvPr/>
        </p:nvSpPr>
        <p:spPr>
          <a:xfrm>
            <a:off x="1696426" y="3328801"/>
            <a:ext cx="1076825" cy="537981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プラスチック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製品の増加</a:t>
            </a:r>
          </a:p>
        </p:txBody>
      </p:sp>
      <p:sp>
        <p:nvSpPr>
          <p:cNvPr id="3" name="四角形: メモ 2">
            <a:extLst>
              <a:ext uri="{FF2B5EF4-FFF2-40B4-BE49-F238E27FC236}">
                <a16:creationId xmlns:a16="http://schemas.microsoft.com/office/drawing/2014/main" id="{EFF4E15E-81D7-7437-C881-878C35CB9913}"/>
              </a:ext>
            </a:extLst>
          </p:cNvPr>
          <p:cNvSpPr/>
          <p:nvPr/>
        </p:nvSpPr>
        <p:spPr>
          <a:xfrm>
            <a:off x="1748689" y="4873599"/>
            <a:ext cx="1024562" cy="542129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使い捨て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四角形: メモ 6">
            <a:extLst>
              <a:ext uri="{FF2B5EF4-FFF2-40B4-BE49-F238E27FC236}">
                <a16:creationId xmlns:a16="http://schemas.microsoft.com/office/drawing/2014/main" id="{B066DDD6-2ADC-01A3-D2E9-9BAC3DF90DD1}"/>
              </a:ext>
            </a:extLst>
          </p:cNvPr>
          <p:cNvSpPr/>
          <p:nvPr/>
        </p:nvSpPr>
        <p:spPr>
          <a:xfrm>
            <a:off x="6892747" y="2548152"/>
            <a:ext cx="1202122" cy="51871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意識問題</a:t>
            </a:r>
          </a:p>
        </p:txBody>
      </p:sp>
      <p:sp>
        <p:nvSpPr>
          <p:cNvPr id="8" name="四角形: メモ 7">
            <a:extLst>
              <a:ext uri="{FF2B5EF4-FFF2-40B4-BE49-F238E27FC236}">
                <a16:creationId xmlns:a16="http://schemas.microsoft.com/office/drawing/2014/main" id="{08170131-E253-044A-34B4-0C179EF5862A}"/>
              </a:ext>
            </a:extLst>
          </p:cNvPr>
          <p:cNvSpPr/>
          <p:nvPr/>
        </p:nvSpPr>
        <p:spPr>
          <a:xfrm>
            <a:off x="6866689" y="1830964"/>
            <a:ext cx="1254238" cy="54784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人間の快適さ・便利さの追求</a:t>
            </a:r>
          </a:p>
        </p:txBody>
      </p:sp>
      <p:sp>
        <p:nvSpPr>
          <p:cNvPr id="9" name="四角形: メモ 8">
            <a:extLst>
              <a:ext uri="{FF2B5EF4-FFF2-40B4-BE49-F238E27FC236}">
                <a16:creationId xmlns:a16="http://schemas.microsoft.com/office/drawing/2014/main" id="{D6352930-99EB-F413-AED6-0DDC9BE181D6}"/>
              </a:ext>
            </a:extLst>
          </p:cNvPr>
          <p:cNvSpPr/>
          <p:nvPr/>
        </p:nvSpPr>
        <p:spPr>
          <a:xfrm>
            <a:off x="6866689" y="3318316"/>
            <a:ext cx="1262538" cy="547842"/>
          </a:xfrm>
          <a:prstGeom prst="foldedCorner">
            <a:avLst>
              <a:gd name="adj" fmla="val 0"/>
            </a:avLst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歴史（知恵）に学ばない</a:t>
            </a:r>
          </a:p>
        </p:txBody>
      </p:sp>
      <p:sp>
        <p:nvSpPr>
          <p:cNvPr id="25" name="四角形: メモ 24">
            <a:extLst>
              <a:ext uri="{FF2B5EF4-FFF2-40B4-BE49-F238E27FC236}">
                <a16:creationId xmlns:a16="http://schemas.microsoft.com/office/drawing/2014/main" id="{CDF8A44A-156F-0262-FBE9-1277741D48DA}"/>
              </a:ext>
            </a:extLst>
          </p:cNvPr>
          <p:cNvSpPr/>
          <p:nvPr/>
        </p:nvSpPr>
        <p:spPr>
          <a:xfrm>
            <a:off x="6911405" y="4075843"/>
            <a:ext cx="1183464" cy="54784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他国のせいにしている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A0C98E1-8449-EDFB-3866-5EC42BB43B65}"/>
              </a:ext>
            </a:extLst>
          </p:cNvPr>
          <p:cNvSpPr/>
          <p:nvPr/>
        </p:nvSpPr>
        <p:spPr>
          <a:xfrm>
            <a:off x="289653" y="653731"/>
            <a:ext cx="1292152" cy="6466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32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  <a:endParaRPr kumimoji="1" lang="en-US" altLang="ja-JP" sz="32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四角形: メモ 28">
            <a:extLst>
              <a:ext uri="{FF2B5EF4-FFF2-40B4-BE49-F238E27FC236}">
                <a16:creationId xmlns:a16="http://schemas.microsoft.com/office/drawing/2014/main" id="{29B1148A-62AA-FE08-6B88-45E5EB05ECB9}"/>
              </a:ext>
            </a:extLst>
          </p:cNvPr>
          <p:cNvSpPr/>
          <p:nvPr/>
        </p:nvSpPr>
        <p:spPr>
          <a:xfrm>
            <a:off x="2985830" y="1799688"/>
            <a:ext cx="1024563" cy="536316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宅配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再配達</a:t>
            </a:r>
          </a:p>
        </p:txBody>
      </p:sp>
      <p:sp>
        <p:nvSpPr>
          <p:cNvPr id="31" name="四角形: メモ 30">
            <a:extLst>
              <a:ext uri="{FF2B5EF4-FFF2-40B4-BE49-F238E27FC236}">
                <a16:creationId xmlns:a16="http://schemas.microsoft.com/office/drawing/2014/main" id="{93EC307A-97A6-44F8-FB02-9FF9323D3263}"/>
              </a:ext>
            </a:extLst>
          </p:cNvPr>
          <p:cNvSpPr/>
          <p:nvPr/>
        </p:nvSpPr>
        <p:spPr>
          <a:xfrm>
            <a:off x="3017129" y="2580317"/>
            <a:ext cx="1013403" cy="536316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問題</a:t>
            </a:r>
          </a:p>
        </p:txBody>
      </p:sp>
      <p:sp>
        <p:nvSpPr>
          <p:cNvPr id="32" name="四角形: メモ 31">
            <a:extLst>
              <a:ext uri="{FF2B5EF4-FFF2-40B4-BE49-F238E27FC236}">
                <a16:creationId xmlns:a16="http://schemas.microsoft.com/office/drawing/2014/main" id="{EB9B0DD5-B409-DC08-201B-B62C6F131DF3}"/>
              </a:ext>
            </a:extLst>
          </p:cNvPr>
          <p:cNvSpPr/>
          <p:nvPr/>
        </p:nvSpPr>
        <p:spPr>
          <a:xfrm>
            <a:off x="3005755" y="3341561"/>
            <a:ext cx="1008814" cy="512459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宅配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四角形: メモ 32">
            <a:extLst>
              <a:ext uri="{FF2B5EF4-FFF2-40B4-BE49-F238E27FC236}">
                <a16:creationId xmlns:a16="http://schemas.microsoft.com/office/drawing/2014/main" id="{A77E5933-847D-D744-0040-47AB4253382F}"/>
              </a:ext>
            </a:extLst>
          </p:cNvPr>
          <p:cNvSpPr/>
          <p:nvPr/>
        </p:nvSpPr>
        <p:spPr>
          <a:xfrm>
            <a:off x="2901958" y="4095586"/>
            <a:ext cx="1304237" cy="712578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自動車の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アイドリング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ストップ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四角形: メモ 35">
            <a:extLst>
              <a:ext uri="{FF2B5EF4-FFF2-40B4-BE49-F238E27FC236}">
                <a16:creationId xmlns:a16="http://schemas.microsoft.com/office/drawing/2014/main" id="{200053F2-E12B-501C-C3E1-92EC36A581C3}"/>
              </a:ext>
            </a:extLst>
          </p:cNvPr>
          <p:cNvSpPr/>
          <p:nvPr/>
        </p:nvSpPr>
        <p:spPr>
          <a:xfrm>
            <a:off x="4286456" y="2585342"/>
            <a:ext cx="1024563" cy="51871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電化製品の増加</a:t>
            </a:r>
          </a:p>
        </p:txBody>
      </p:sp>
      <p:sp>
        <p:nvSpPr>
          <p:cNvPr id="43" name="四角形: メモ 42">
            <a:extLst>
              <a:ext uri="{FF2B5EF4-FFF2-40B4-BE49-F238E27FC236}">
                <a16:creationId xmlns:a16="http://schemas.microsoft.com/office/drawing/2014/main" id="{736EBE77-CF04-F2A0-D736-D4181EEFAA67}"/>
              </a:ext>
            </a:extLst>
          </p:cNvPr>
          <p:cNvSpPr/>
          <p:nvPr/>
        </p:nvSpPr>
        <p:spPr>
          <a:xfrm>
            <a:off x="4303530" y="3353393"/>
            <a:ext cx="1095278" cy="51871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エネルギーの使いすぎ</a:t>
            </a:r>
          </a:p>
        </p:txBody>
      </p:sp>
      <p:sp>
        <p:nvSpPr>
          <p:cNvPr id="46" name="四角形: メモ 45">
            <a:extLst>
              <a:ext uri="{FF2B5EF4-FFF2-40B4-BE49-F238E27FC236}">
                <a16:creationId xmlns:a16="http://schemas.microsoft.com/office/drawing/2014/main" id="{480E934D-0DF6-975E-FFF1-7B7BFAE66B1C}"/>
              </a:ext>
            </a:extLst>
          </p:cNvPr>
          <p:cNvSpPr/>
          <p:nvPr/>
        </p:nvSpPr>
        <p:spPr>
          <a:xfrm>
            <a:off x="4317942" y="4088022"/>
            <a:ext cx="1095278" cy="712578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寒すぎる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暑すぎる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空調</a:t>
            </a:r>
          </a:p>
        </p:txBody>
      </p:sp>
      <p:sp>
        <p:nvSpPr>
          <p:cNvPr id="48" name="四角形: メモ 47">
            <a:extLst>
              <a:ext uri="{FF2B5EF4-FFF2-40B4-BE49-F238E27FC236}">
                <a16:creationId xmlns:a16="http://schemas.microsoft.com/office/drawing/2014/main" id="{6372FD2A-BFB4-42C6-60FC-A1DB15335C24}"/>
              </a:ext>
            </a:extLst>
          </p:cNvPr>
          <p:cNvSpPr/>
          <p:nvPr/>
        </p:nvSpPr>
        <p:spPr>
          <a:xfrm>
            <a:off x="4348286" y="4973695"/>
            <a:ext cx="1095278" cy="51871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温室野菜</a:t>
            </a:r>
          </a:p>
        </p:txBody>
      </p:sp>
      <p:sp>
        <p:nvSpPr>
          <p:cNvPr id="52" name="四角形: メモ 51">
            <a:extLst>
              <a:ext uri="{FF2B5EF4-FFF2-40B4-BE49-F238E27FC236}">
                <a16:creationId xmlns:a16="http://schemas.microsoft.com/office/drawing/2014/main" id="{0E7DDCFA-6BFC-FD3B-09CC-243230FFB4A4}"/>
              </a:ext>
            </a:extLst>
          </p:cNvPr>
          <p:cNvSpPr/>
          <p:nvPr/>
        </p:nvSpPr>
        <p:spPr>
          <a:xfrm>
            <a:off x="1567987" y="5653796"/>
            <a:ext cx="1304233" cy="542129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ものがあふれる生活</a:t>
            </a:r>
          </a:p>
        </p:txBody>
      </p:sp>
      <p:sp>
        <p:nvSpPr>
          <p:cNvPr id="54" name="四角形: メモ 53">
            <a:extLst>
              <a:ext uri="{FF2B5EF4-FFF2-40B4-BE49-F238E27FC236}">
                <a16:creationId xmlns:a16="http://schemas.microsoft.com/office/drawing/2014/main" id="{5E4E6D5B-5899-09E6-C163-5E456D8AE1F4}"/>
              </a:ext>
            </a:extLst>
          </p:cNvPr>
          <p:cNvSpPr/>
          <p:nvPr/>
        </p:nvSpPr>
        <p:spPr>
          <a:xfrm>
            <a:off x="1719568" y="6442031"/>
            <a:ext cx="1024562" cy="542129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すぐ捨てるチラシ</a:t>
            </a:r>
          </a:p>
        </p:txBody>
      </p:sp>
      <p:sp>
        <p:nvSpPr>
          <p:cNvPr id="57" name="四角形: メモ 56">
            <a:extLst>
              <a:ext uri="{FF2B5EF4-FFF2-40B4-BE49-F238E27FC236}">
                <a16:creationId xmlns:a16="http://schemas.microsoft.com/office/drawing/2014/main" id="{5E56FB7D-92D1-D0B0-3013-F34FD4746250}"/>
              </a:ext>
            </a:extLst>
          </p:cNvPr>
          <p:cNvSpPr/>
          <p:nvPr/>
        </p:nvSpPr>
        <p:spPr>
          <a:xfrm>
            <a:off x="3067057" y="5653795"/>
            <a:ext cx="1024562" cy="542129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物流問題</a:t>
            </a:r>
          </a:p>
        </p:txBody>
      </p:sp>
      <p:sp>
        <p:nvSpPr>
          <p:cNvPr id="58" name="四角形: メモ 57">
            <a:extLst>
              <a:ext uri="{FF2B5EF4-FFF2-40B4-BE49-F238E27FC236}">
                <a16:creationId xmlns:a16="http://schemas.microsoft.com/office/drawing/2014/main" id="{159ADE5B-DC6F-E443-A557-1DB65910BE2E}"/>
              </a:ext>
            </a:extLst>
          </p:cNvPr>
          <p:cNvSpPr/>
          <p:nvPr/>
        </p:nvSpPr>
        <p:spPr>
          <a:xfrm>
            <a:off x="4317942" y="5665503"/>
            <a:ext cx="1095278" cy="51871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営業</a:t>
            </a: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C18E112E-70D7-D456-D898-686ADBC9B8B9}"/>
              </a:ext>
            </a:extLst>
          </p:cNvPr>
          <p:cNvSpPr/>
          <p:nvPr/>
        </p:nvSpPr>
        <p:spPr>
          <a:xfrm>
            <a:off x="2585092" y="658556"/>
            <a:ext cx="1900758" cy="6466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32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エネルギー</a:t>
            </a:r>
            <a:endParaRPr kumimoji="1" lang="en-US" altLang="ja-JP" sz="32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左中かっこ 61">
            <a:extLst>
              <a:ext uri="{FF2B5EF4-FFF2-40B4-BE49-F238E27FC236}">
                <a16:creationId xmlns:a16="http://schemas.microsoft.com/office/drawing/2014/main" id="{05D274CC-C763-E592-343D-330AE7EA91EE}"/>
              </a:ext>
            </a:extLst>
          </p:cNvPr>
          <p:cNvSpPr/>
          <p:nvPr/>
        </p:nvSpPr>
        <p:spPr>
          <a:xfrm rot="5400000">
            <a:off x="3305331" y="-324142"/>
            <a:ext cx="380370" cy="3598181"/>
          </a:xfrm>
          <a:prstGeom prst="leftBrace">
            <a:avLst>
              <a:gd name="adj1" fmla="val 52135"/>
              <a:gd name="adj2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/>
              </a:solidFill>
            </a:endParaRPr>
          </a:p>
        </p:txBody>
      </p:sp>
      <p:sp>
        <p:nvSpPr>
          <p:cNvPr id="67" name="四角形: メモ 66">
            <a:extLst>
              <a:ext uri="{FF2B5EF4-FFF2-40B4-BE49-F238E27FC236}">
                <a16:creationId xmlns:a16="http://schemas.microsoft.com/office/drawing/2014/main" id="{FDA0AB38-5C03-79E2-C6DF-4B5B5CEFC46E}"/>
              </a:ext>
            </a:extLst>
          </p:cNvPr>
          <p:cNvSpPr/>
          <p:nvPr/>
        </p:nvSpPr>
        <p:spPr>
          <a:xfrm>
            <a:off x="8291740" y="1840887"/>
            <a:ext cx="1254238" cy="54784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もったいないの気持ち不足</a:t>
            </a:r>
          </a:p>
        </p:txBody>
      </p:sp>
      <p:sp>
        <p:nvSpPr>
          <p:cNvPr id="72" name="四角形: メモ 71">
            <a:extLst>
              <a:ext uri="{FF2B5EF4-FFF2-40B4-BE49-F238E27FC236}">
                <a16:creationId xmlns:a16="http://schemas.microsoft.com/office/drawing/2014/main" id="{1D94A493-952F-1BD0-EDD6-D30B113E49C3}"/>
              </a:ext>
            </a:extLst>
          </p:cNvPr>
          <p:cNvSpPr/>
          <p:nvPr/>
        </p:nvSpPr>
        <p:spPr>
          <a:xfrm>
            <a:off x="8264853" y="2555875"/>
            <a:ext cx="1254238" cy="54784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何でも電動</a:t>
            </a:r>
          </a:p>
        </p:txBody>
      </p:sp>
      <p:sp>
        <p:nvSpPr>
          <p:cNvPr id="85" name="四角形: メモ 84">
            <a:extLst>
              <a:ext uri="{FF2B5EF4-FFF2-40B4-BE49-F238E27FC236}">
                <a16:creationId xmlns:a16="http://schemas.microsoft.com/office/drawing/2014/main" id="{0F61B1A0-2AC5-B5D1-B82F-E619356D97D1}"/>
              </a:ext>
            </a:extLst>
          </p:cNvPr>
          <p:cNvSpPr/>
          <p:nvPr/>
        </p:nvSpPr>
        <p:spPr>
          <a:xfrm>
            <a:off x="8380354" y="3310058"/>
            <a:ext cx="1077009" cy="990099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物を大切にしない。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修理せず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使い捨て</a:t>
            </a:r>
          </a:p>
        </p:txBody>
      </p:sp>
      <p:sp>
        <p:nvSpPr>
          <p:cNvPr id="86" name="四角形: メモ 85">
            <a:extLst>
              <a:ext uri="{FF2B5EF4-FFF2-40B4-BE49-F238E27FC236}">
                <a16:creationId xmlns:a16="http://schemas.microsoft.com/office/drawing/2014/main" id="{A5D327A4-E568-5023-9658-F45B2A7C0858}"/>
              </a:ext>
            </a:extLst>
          </p:cNvPr>
          <p:cNvSpPr/>
          <p:nvPr/>
        </p:nvSpPr>
        <p:spPr>
          <a:xfrm>
            <a:off x="5671313" y="1840366"/>
            <a:ext cx="1024563" cy="51871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期限問題</a:t>
            </a:r>
          </a:p>
        </p:txBody>
      </p:sp>
      <p:sp>
        <p:nvSpPr>
          <p:cNvPr id="87" name="四角形: メモ 86">
            <a:extLst>
              <a:ext uri="{FF2B5EF4-FFF2-40B4-BE49-F238E27FC236}">
                <a16:creationId xmlns:a16="http://schemas.microsoft.com/office/drawing/2014/main" id="{42B569D0-AC63-3FAD-B6F1-8DA158334DB6}"/>
              </a:ext>
            </a:extLst>
          </p:cNvPr>
          <p:cNvSpPr/>
          <p:nvPr/>
        </p:nvSpPr>
        <p:spPr>
          <a:xfrm>
            <a:off x="5671313" y="2553179"/>
            <a:ext cx="1095278" cy="746948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賞味期限の企業内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ルール</a:t>
            </a:r>
          </a:p>
        </p:txBody>
      </p:sp>
      <p:sp>
        <p:nvSpPr>
          <p:cNvPr id="88" name="四角形: メモ 87">
            <a:extLst>
              <a:ext uri="{FF2B5EF4-FFF2-40B4-BE49-F238E27FC236}">
                <a16:creationId xmlns:a16="http://schemas.microsoft.com/office/drawing/2014/main" id="{13F775D9-FC66-045C-0B6D-301129E0A79C}"/>
              </a:ext>
            </a:extLst>
          </p:cNvPr>
          <p:cNvSpPr/>
          <p:nvPr/>
        </p:nvSpPr>
        <p:spPr>
          <a:xfrm>
            <a:off x="5671313" y="3494228"/>
            <a:ext cx="1095278" cy="51871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食品ロス</a:t>
            </a:r>
          </a:p>
        </p:txBody>
      </p:sp>
      <p:sp>
        <p:nvSpPr>
          <p:cNvPr id="89" name="左中かっこ 88">
            <a:extLst>
              <a:ext uri="{FF2B5EF4-FFF2-40B4-BE49-F238E27FC236}">
                <a16:creationId xmlns:a16="http://schemas.microsoft.com/office/drawing/2014/main" id="{BC9078AB-DB66-6955-3F68-05B2B6D3D0C2}"/>
              </a:ext>
            </a:extLst>
          </p:cNvPr>
          <p:cNvSpPr/>
          <p:nvPr/>
        </p:nvSpPr>
        <p:spPr>
          <a:xfrm rot="5400000">
            <a:off x="8028782" y="155518"/>
            <a:ext cx="380371" cy="2637188"/>
          </a:xfrm>
          <a:prstGeom prst="leftBrace">
            <a:avLst>
              <a:gd name="adj1" fmla="val 52135"/>
              <a:gd name="adj2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/>
              </a:solidFill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A9B7E72A-FB61-C1CD-0FA7-45B690B34A77}"/>
              </a:ext>
            </a:extLst>
          </p:cNvPr>
          <p:cNvSpPr/>
          <p:nvPr/>
        </p:nvSpPr>
        <p:spPr>
          <a:xfrm>
            <a:off x="7306505" y="658556"/>
            <a:ext cx="1900758" cy="6466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32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意識</a:t>
            </a:r>
            <a:endParaRPr kumimoji="1" lang="en-US" altLang="ja-JP" sz="32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08" name="コネクタ: 曲線 107">
            <a:extLst>
              <a:ext uri="{FF2B5EF4-FFF2-40B4-BE49-F238E27FC236}">
                <a16:creationId xmlns:a16="http://schemas.microsoft.com/office/drawing/2014/main" id="{FA0FD4C2-BF7B-02D4-5A1D-3F957948E988}"/>
              </a:ext>
            </a:extLst>
          </p:cNvPr>
          <p:cNvCxnSpPr>
            <a:cxnSpLocks/>
          </p:cNvCxnSpPr>
          <p:nvPr/>
        </p:nvCxnSpPr>
        <p:spPr>
          <a:xfrm rot="10800000" flipV="1">
            <a:off x="6087597" y="1558381"/>
            <a:ext cx="739550" cy="267420"/>
          </a:xfrm>
          <a:prstGeom prst="curvedConnector2">
            <a:avLst/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68538FEB-7586-FD04-6774-B0124E836972}"/>
              </a:ext>
            </a:extLst>
          </p:cNvPr>
          <p:cNvSpPr/>
          <p:nvPr/>
        </p:nvSpPr>
        <p:spPr>
          <a:xfrm>
            <a:off x="10210082" y="640235"/>
            <a:ext cx="1900758" cy="6466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32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経済</a:t>
            </a:r>
            <a:endParaRPr kumimoji="1" lang="en-US" altLang="ja-JP" sz="32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8" name="四角形: メモ 117">
            <a:extLst>
              <a:ext uri="{FF2B5EF4-FFF2-40B4-BE49-F238E27FC236}">
                <a16:creationId xmlns:a16="http://schemas.microsoft.com/office/drawing/2014/main" id="{AA6B022B-7504-03E7-BE38-D0A6F78579D3}"/>
              </a:ext>
            </a:extLst>
          </p:cNvPr>
          <p:cNvSpPr/>
          <p:nvPr/>
        </p:nvSpPr>
        <p:spPr>
          <a:xfrm>
            <a:off x="9889090" y="1840887"/>
            <a:ext cx="1254238" cy="54784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他の問題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（経済成長）</a:t>
            </a:r>
          </a:p>
        </p:txBody>
      </p:sp>
      <p:sp>
        <p:nvSpPr>
          <p:cNvPr id="119" name="四角形: メモ 118">
            <a:extLst>
              <a:ext uri="{FF2B5EF4-FFF2-40B4-BE49-F238E27FC236}">
                <a16:creationId xmlns:a16="http://schemas.microsoft.com/office/drawing/2014/main" id="{98B76AD9-C289-FDF9-ECC3-F565FA5B19B6}"/>
              </a:ext>
            </a:extLst>
          </p:cNvPr>
          <p:cNvSpPr/>
          <p:nvPr/>
        </p:nvSpPr>
        <p:spPr>
          <a:xfrm>
            <a:off x="11248222" y="1831767"/>
            <a:ext cx="1403842" cy="55696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壊れたり破れたら即買い替え</a:t>
            </a:r>
          </a:p>
        </p:txBody>
      </p:sp>
      <p:sp>
        <p:nvSpPr>
          <p:cNvPr id="120" name="四角形: メモ 119">
            <a:extLst>
              <a:ext uri="{FF2B5EF4-FFF2-40B4-BE49-F238E27FC236}">
                <a16:creationId xmlns:a16="http://schemas.microsoft.com/office/drawing/2014/main" id="{49A26A79-214B-718D-A24A-5E6024F068D0}"/>
              </a:ext>
            </a:extLst>
          </p:cNvPr>
          <p:cNvSpPr/>
          <p:nvPr/>
        </p:nvSpPr>
        <p:spPr>
          <a:xfrm>
            <a:off x="9892778" y="2555875"/>
            <a:ext cx="1254238" cy="54784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修理業者の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減少</a:t>
            </a:r>
          </a:p>
        </p:txBody>
      </p:sp>
      <p:sp>
        <p:nvSpPr>
          <p:cNvPr id="121" name="四角形: メモ 120">
            <a:extLst>
              <a:ext uri="{FF2B5EF4-FFF2-40B4-BE49-F238E27FC236}">
                <a16:creationId xmlns:a16="http://schemas.microsoft.com/office/drawing/2014/main" id="{4607EB1A-C3A7-FC43-0CCB-F9C7B26055FF}"/>
              </a:ext>
            </a:extLst>
          </p:cNvPr>
          <p:cNvSpPr/>
          <p:nvPr/>
        </p:nvSpPr>
        <p:spPr>
          <a:xfrm>
            <a:off x="11332316" y="2568791"/>
            <a:ext cx="1254238" cy="54784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修理が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できない</a:t>
            </a:r>
          </a:p>
        </p:txBody>
      </p:sp>
      <p:cxnSp>
        <p:nvCxnSpPr>
          <p:cNvPr id="123" name="直線矢印コネクタ 122">
            <a:extLst>
              <a:ext uri="{FF2B5EF4-FFF2-40B4-BE49-F238E27FC236}">
                <a16:creationId xmlns:a16="http://schemas.microsoft.com/office/drawing/2014/main" id="{2CF4FC69-2A6C-755E-87CE-8917180E238D}"/>
              </a:ext>
            </a:extLst>
          </p:cNvPr>
          <p:cNvCxnSpPr>
            <a:stCxn id="120" idx="3"/>
            <a:endCxn id="121" idx="1"/>
          </p:cNvCxnSpPr>
          <p:nvPr/>
        </p:nvCxnSpPr>
        <p:spPr>
          <a:xfrm>
            <a:off x="11147016" y="2829796"/>
            <a:ext cx="185300" cy="12916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四角形: メモ 124">
            <a:extLst>
              <a:ext uri="{FF2B5EF4-FFF2-40B4-BE49-F238E27FC236}">
                <a16:creationId xmlns:a16="http://schemas.microsoft.com/office/drawing/2014/main" id="{6B98A4F0-22B9-1329-46E8-9CFDC1D23B4E}"/>
              </a:ext>
            </a:extLst>
          </p:cNvPr>
          <p:cNvSpPr/>
          <p:nvPr/>
        </p:nvSpPr>
        <p:spPr>
          <a:xfrm>
            <a:off x="9906224" y="3305031"/>
            <a:ext cx="1254238" cy="54784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民間と企業のルール異なる</a:t>
            </a:r>
          </a:p>
        </p:txBody>
      </p:sp>
      <p:sp>
        <p:nvSpPr>
          <p:cNvPr id="126" name="四角形: メモ 125">
            <a:extLst>
              <a:ext uri="{FF2B5EF4-FFF2-40B4-BE49-F238E27FC236}">
                <a16:creationId xmlns:a16="http://schemas.microsoft.com/office/drawing/2014/main" id="{F9263B69-FA2A-11A0-CC20-AC45A64E119C}"/>
              </a:ext>
            </a:extLst>
          </p:cNvPr>
          <p:cNvSpPr/>
          <p:nvPr/>
        </p:nvSpPr>
        <p:spPr>
          <a:xfrm>
            <a:off x="9889090" y="4058891"/>
            <a:ext cx="1077009" cy="983796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資源循環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リサイクルの仕組み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127" name="四角形: メモ 126">
            <a:extLst>
              <a:ext uri="{FF2B5EF4-FFF2-40B4-BE49-F238E27FC236}">
                <a16:creationId xmlns:a16="http://schemas.microsoft.com/office/drawing/2014/main" id="{5AD8D986-BB7A-9F04-CE6A-34C731D6D57C}"/>
              </a:ext>
            </a:extLst>
          </p:cNvPr>
          <p:cNvSpPr/>
          <p:nvPr/>
        </p:nvSpPr>
        <p:spPr>
          <a:xfrm>
            <a:off x="11353565" y="3353393"/>
            <a:ext cx="1201947" cy="983796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静脈産業の後廻し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ルールが甘い</a:t>
            </a:r>
          </a:p>
        </p:txBody>
      </p:sp>
      <p:sp>
        <p:nvSpPr>
          <p:cNvPr id="128" name="四角形: メモ 127">
            <a:extLst>
              <a:ext uri="{FF2B5EF4-FFF2-40B4-BE49-F238E27FC236}">
                <a16:creationId xmlns:a16="http://schemas.microsoft.com/office/drawing/2014/main" id="{BFA001F7-CEF5-953E-BA1D-4B26E71B1E08}"/>
              </a:ext>
            </a:extLst>
          </p:cNvPr>
          <p:cNvSpPr/>
          <p:nvPr/>
        </p:nvSpPr>
        <p:spPr>
          <a:xfrm>
            <a:off x="11397826" y="4596822"/>
            <a:ext cx="1254238" cy="54784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大量生産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大量消費</a:t>
            </a:r>
          </a:p>
        </p:txBody>
      </p:sp>
      <p:sp>
        <p:nvSpPr>
          <p:cNvPr id="129" name="四角形: メモ 128">
            <a:extLst>
              <a:ext uri="{FF2B5EF4-FFF2-40B4-BE49-F238E27FC236}">
                <a16:creationId xmlns:a16="http://schemas.microsoft.com/office/drawing/2014/main" id="{2B5EC4B6-0E79-50C5-0338-CD7B9F24A12E}"/>
              </a:ext>
            </a:extLst>
          </p:cNvPr>
          <p:cNvSpPr/>
          <p:nvPr/>
        </p:nvSpPr>
        <p:spPr>
          <a:xfrm>
            <a:off x="11397826" y="5379875"/>
            <a:ext cx="1254238" cy="54784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ｇ売り</a:t>
            </a:r>
          </a:p>
        </p:txBody>
      </p:sp>
      <p:sp>
        <p:nvSpPr>
          <p:cNvPr id="130" name="左中かっこ 129">
            <a:extLst>
              <a:ext uri="{FF2B5EF4-FFF2-40B4-BE49-F238E27FC236}">
                <a16:creationId xmlns:a16="http://schemas.microsoft.com/office/drawing/2014/main" id="{20909B6F-F335-A1DB-295A-65E959E52331}"/>
              </a:ext>
            </a:extLst>
          </p:cNvPr>
          <p:cNvSpPr/>
          <p:nvPr/>
        </p:nvSpPr>
        <p:spPr>
          <a:xfrm rot="5400000">
            <a:off x="10970276" y="175403"/>
            <a:ext cx="380371" cy="2637188"/>
          </a:xfrm>
          <a:prstGeom prst="leftBrace">
            <a:avLst>
              <a:gd name="adj1" fmla="val 52135"/>
              <a:gd name="adj2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/>
              </a:solidFill>
            </a:endParaRPr>
          </a:p>
        </p:txBody>
      </p: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B4ECD1CB-0092-9F47-D7C4-96C35E7084FD}"/>
              </a:ext>
            </a:extLst>
          </p:cNvPr>
          <p:cNvSpPr/>
          <p:nvPr/>
        </p:nvSpPr>
        <p:spPr>
          <a:xfrm>
            <a:off x="9674435" y="0"/>
            <a:ext cx="1217041" cy="4942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２班</a:t>
            </a:r>
          </a:p>
        </p:txBody>
      </p:sp>
    </p:spTree>
    <p:extLst>
      <p:ext uri="{BB962C8B-B14F-4D97-AF65-F5344CB8AC3E}">
        <p14:creationId xmlns:p14="http://schemas.microsoft.com/office/powerpoint/2010/main" val="3762065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四角形: メモ 147">
            <a:extLst>
              <a:ext uri="{FF2B5EF4-FFF2-40B4-BE49-F238E27FC236}">
                <a16:creationId xmlns:a16="http://schemas.microsoft.com/office/drawing/2014/main" id="{F048FB5F-9325-B8F7-436B-FD56D873C08E}"/>
              </a:ext>
            </a:extLst>
          </p:cNvPr>
          <p:cNvSpPr/>
          <p:nvPr/>
        </p:nvSpPr>
        <p:spPr>
          <a:xfrm>
            <a:off x="8039605" y="3820610"/>
            <a:ext cx="1306526" cy="658685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集合住宅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マンションも？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963AB06E-C772-B5BA-4B72-B460B6AB8E12}"/>
              </a:ext>
            </a:extLst>
          </p:cNvPr>
          <p:cNvSpPr/>
          <p:nvPr/>
        </p:nvSpPr>
        <p:spPr>
          <a:xfrm>
            <a:off x="4360648" y="3143087"/>
            <a:ext cx="3511626" cy="322086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: メモ 9">
            <a:extLst>
              <a:ext uri="{FF2B5EF4-FFF2-40B4-BE49-F238E27FC236}">
                <a16:creationId xmlns:a16="http://schemas.microsoft.com/office/drawing/2014/main" id="{5B127D41-9446-CF58-B576-17042220FFDE}"/>
              </a:ext>
            </a:extLst>
          </p:cNvPr>
          <p:cNvSpPr/>
          <p:nvPr/>
        </p:nvSpPr>
        <p:spPr>
          <a:xfrm>
            <a:off x="247427" y="1840993"/>
            <a:ext cx="1553745" cy="564260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紙の利用が減った</a:t>
            </a:r>
          </a:p>
        </p:txBody>
      </p:sp>
      <p:sp>
        <p:nvSpPr>
          <p:cNvPr id="14" name="四角形: メモ 13">
            <a:extLst>
              <a:ext uri="{FF2B5EF4-FFF2-40B4-BE49-F238E27FC236}">
                <a16:creationId xmlns:a16="http://schemas.microsoft.com/office/drawing/2014/main" id="{83477BBF-5FD8-6206-7745-BD87C881AA25}"/>
              </a:ext>
            </a:extLst>
          </p:cNvPr>
          <p:cNvSpPr/>
          <p:nvPr/>
        </p:nvSpPr>
        <p:spPr>
          <a:xfrm>
            <a:off x="498132" y="3240374"/>
            <a:ext cx="1960597" cy="880947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プラスチックの使い捨て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→ストローやスプーン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環境問題 ＜ 利便性</a:t>
            </a:r>
          </a:p>
        </p:txBody>
      </p:sp>
      <p:sp>
        <p:nvSpPr>
          <p:cNvPr id="15" name="四角形: メモ 14">
            <a:extLst>
              <a:ext uri="{FF2B5EF4-FFF2-40B4-BE49-F238E27FC236}">
                <a16:creationId xmlns:a16="http://schemas.microsoft.com/office/drawing/2014/main" id="{D131AE13-A259-477D-6A19-BB45D76807E5}"/>
              </a:ext>
            </a:extLst>
          </p:cNvPr>
          <p:cNvSpPr/>
          <p:nvPr/>
        </p:nvSpPr>
        <p:spPr>
          <a:xfrm>
            <a:off x="2601163" y="3388478"/>
            <a:ext cx="1151217" cy="564260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使い捨て</a:t>
            </a:r>
          </a:p>
        </p:txBody>
      </p:sp>
      <p:sp>
        <p:nvSpPr>
          <p:cNvPr id="22" name="四角形: メモ 21">
            <a:extLst>
              <a:ext uri="{FF2B5EF4-FFF2-40B4-BE49-F238E27FC236}">
                <a16:creationId xmlns:a16="http://schemas.microsoft.com/office/drawing/2014/main" id="{6634A980-8540-DDC6-448C-E7A4B6BF575D}"/>
              </a:ext>
            </a:extLst>
          </p:cNvPr>
          <p:cNvSpPr/>
          <p:nvPr/>
        </p:nvSpPr>
        <p:spPr>
          <a:xfrm>
            <a:off x="2068501" y="736090"/>
            <a:ext cx="1183463" cy="51871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移動も減った</a:t>
            </a:r>
          </a:p>
        </p:txBody>
      </p:sp>
      <p:sp>
        <p:nvSpPr>
          <p:cNvPr id="23" name="四角形: メモ 22">
            <a:extLst>
              <a:ext uri="{FF2B5EF4-FFF2-40B4-BE49-F238E27FC236}">
                <a16:creationId xmlns:a16="http://schemas.microsoft.com/office/drawing/2014/main" id="{D8FA9D82-407B-FF08-0E04-B8416C5A7261}"/>
              </a:ext>
            </a:extLst>
          </p:cNvPr>
          <p:cNvSpPr/>
          <p:nvPr/>
        </p:nvSpPr>
        <p:spPr>
          <a:xfrm>
            <a:off x="5491172" y="2385817"/>
            <a:ext cx="1250577" cy="51871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クリーン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エネルギーへ</a:t>
            </a:r>
          </a:p>
        </p:txBody>
      </p:sp>
      <p:sp>
        <p:nvSpPr>
          <p:cNvPr id="39" name="四角形: メモ 38">
            <a:extLst>
              <a:ext uri="{FF2B5EF4-FFF2-40B4-BE49-F238E27FC236}">
                <a16:creationId xmlns:a16="http://schemas.microsoft.com/office/drawing/2014/main" id="{6D971DE0-38A6-5E62-FEE7-F75C0943A3D3}"/>
              </a:ext>
            </a:extLst>
          </p:cNvPr>
          <p:cNvSpPr/>
          <p:nvPr/>
        </p:nvSpPr>
        <p:spPr>
          <a:xfrm>
            <a:off x="4328397" y="1674945"/>
            <a:ext cx="967120" cy="54784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車の排気</a:t>
            </a:r>
          </a:p>
        </p:txBody>
      </p:sp>
      <p:sp>
        <p:nvSpPr>
          <p:cNvPr id="42" name="四角形: メモ 41">
            <a:extLst>
              <a:ext uri="{FF2B5EF4-FFF2-40B4-BE49-F238E27FC236}">
                <a16:creationId xmlns:a16="http://schemas.microsoft.com/office/drawing/2014/main" id="{1E520C81-FE28-61B7-341F-6EDF377D9A70}"/>
              </a:ext>
            </a:extLst>
          </p:cNvPr>
          <p:cNvSpPr/>
          <p:nvPr/>
        </p:nvSpPr>
        <p:spPr>
          <a:xfrm>
            <a:off x="1967406" y="1445531"/>
            <a:ext cx="2174519" cy="814609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バス・電車の利用をためらう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→満員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乗りたい時間に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来ない</a:t>
            </a:r>
          </a:p>
        </p:txBody>
      </p:sp>
      <p:sp>
        <p:nvSpPr>
          <p:cNvPr id="44" name="四角形: メモ 43">
            <a:extLst>
              <a:ext uri="{FF2B5EF4-FFF2-40B4-BE49-F238E27FC236}">
                <a16:creationId xmlns:a16="http://schemas.microsoft.com/office/drawing/2014/main" id="{304045CE-7EFE-EF64-B592-914C6A6FA2F8}"/>
              </a:ext>
            </a:extLst>
          </p:cNvPr>
          <p:cNvSpPr/>
          <p:nvPr/>
        </p:nvSpPr>
        <p:spPr>
          <a:xfrm>
            <a:off x="1702085" y="2535232"/>
            <a:ext cx="1148411" cy="593470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ゴミの捨て方問題</a:t>
            </a:r>
          </a:p>
        </p:txBody>
      </p:sp>
      <p:sp>
        <p:nvSpPr>
          <p:cNvPr id="81" name="四角形: メモ 80">
            <a:extLst>
              <a:ext uri="{FF2B5EF4-FFF2-40B4-BE49-F238E27FC236}">
                <a16:creationId xmlns:a16="http://schemas.microsoft.com/office/drawing/2014/main" id="{FDFB750F-8AC5-C7FF-1EE0-67618D7B2161}"/>
              </a:ext>
            </a:extLst>
          </p:cNvPr>
          <p:cNvSpPr/>
          <p:nvPr/>
        </p:nvSpPr>
        <p:spPr>
          <a:xfrm>
            <a:off x="186574" y="702212"/>
            <a:ext cx="1553744" cy="710285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リモート以前は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プリントアウトが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常識だった</a:t>
            </a:r>
          </a:p>
        </p:txBody>
      </p:sp>
      <p:sp>
        <p:nvSpPr>
          <p:cNvPr id="74" name="四角形: メモ 73">
            <a:extLst>
              <a:ext uri="{FF2B5EF4-FFF2-40B4-BE49-F238E27FC236}">
                <a16:creationId xmlns:a16="http://schemas.microsoft.com/office/drawing/2014/main" id="{7EC58918-DA68-BA65-BDAC-61F88D43DBC5}"/>
              </a:ext>
            </a:extLst>
          </p:cNvPr>
          <p:cNvSpPr/>
          <p:nvPr/>
        </p:nvSpPr>
        <p:spPr>
          <a:xfrm>
            <a:off x="4958040" y="3651846"/>
            <a:ext cx="2261061" cy="1026421"/>
          </a:xfrm>
          <a:prstGeom prst="foldedCorner">
            <a:avLst/>
          </a:prstGeom>
          <a:solidFill>
            <a:srgbClr val="F0CEC8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気持ちや感性</a:t>
            </a:r>
            <a:endParaRPr kumimoji="1"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生活の豊かさをとるか</a:t>
            </a:r>
            <a:endParaRPr kumimoji="1"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環境をとるか</a:t>
            </a:r>
          </a:p>
        </p:txBody>
      </p:sp>
      <p:sp>
        <p:nvSpPr>
          <p:cNvPr id="77" name="四角形: メモ 76">
            <a:extLst>
              <a:ext uri="{FF2B5EF4-FFF2-40B4-BE49-F238E27FC236}">
                <a16:creationId xmlns:a16="http://schemas.microsoft.com/office/drawing/2014/main" id="{69D0F42E-841E-543C-40A6-BFF9C2D9219D}"/>
              </a:ext>
            </a:extLst>
          </p:cNvPr>
          <p:cNvSpPr/>
          <p:nvPr/>
        </p:nvSpPr>
        <p:spPr>
          <a:xfrm>
            <a:off x="10047314" y="5113018"/>
            <a:ext cx="917097" cy="596872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食品ロス</a:t>
            </a:r>
          </a:p>
        </p:txBody>
      </p:sp>
      <p:sp>
        <p:nvSpPr>
          <p:cNvPr id="13" name="四角形: メモ 12">
            <a:extLst>
              <a:ext uri="{FF2B5EF4-FFF2-40B4-BE49-F238E27FC236}">
                <a16:creationId xmlns:a16="http://schemas.microsoft.com/office/drawing/2014/main" id="{A1F65A4B-CD7A-D9DC-5DC5-6507AC37F46A}"/>
              </a:ext>
            </a:extLst>
          </p:cNvPr>
          <p:cNvSpPr/>
          <p:nvPr/>
        </p:nvSpPr>
        <p:spPr>
          <a:xfrm>
            <a:off x="7872274" y="3198051"/>
            <a:ext cx="1306526" cy="658685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古い家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（性能設備）</a:t>
            </a:r>
          </a:p>
        </p:txBody>
      </p:sp>
      <p:sp>
        <p:nvSpPr>
          <p:cNvPr id="17" name="四角形: メモ 16">
            <a:extLst>
              <a:ext uri="{FF2B5EF4-FFF2-40B4-BE49-F238E27FC236}">
                <a16:creationId xmlns:a16="http://schemas.microsoft.com/office/drawing/2014/main" id="{D81D1720-A2DE-3561-1FD2-AE3F24D10DBB}"/>
              </a:ext>
            </a:extLst>
          </p:cNvPr>
          <p:cNvSpPr/>
          <p:nvPr/>
        </p:nvSpPr>
        <p:spPr>
          <a:xfrm>
            <a:off x="8878444" y="2048346"/>
            <a:ext cx="1387610" cy="1026421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電化製品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↓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古い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（省エネ効率）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四角形: メモ 17">
            <a:extLst>
              <a:ext uri="{FF2B5EF4-FFF2-40B4-BE49-F238E27FC236}">
                <a16:creationId xmlns:a16="http://schemas.microsoft.com/office/drawing/2014/main" id="{96C76DB1-43B4-034A-768F-DDF3B7F9AEEF}"/>
              </a:ext>
            </a:extLst>
          </p:cNvPr>
          <p:cNvSpPr/>
          <p:nvPr/>
        </p:nvSpPr>
        <p:spPr>
          <a:xfrm>
            <a:off x="10459558" y="3204145"/>
            <a:ext cx="1866371" cy="786927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高層ビルの増大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（ヒートアイランド）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（ストリートキャニオン）</a:t>
            </a:r>
          </a:p>
        </p:txBody>
      </p:sp>
      <p:sp>
        <p:nvSpPr>
          <p:cNvPr id="21" name="四角形: メモ 20">
            <a:extLst>
              <a:ext uri="{FF2B5EF4-FFF2-40B4-BE49-F238E27FC236}">
                <a16:creationId xmlns:a16="http://schemas.microsoft.com/office/drawing/2014/main" id="{970C261E-88B8-A146-222D-87D9EA419B8A}"/>
              </a:ext>
            </a:extLst>
          </p:cNvPr>
          <p:cNvSpPr/>
          <p:nvPr/>
        </p:nvSpPr>
        <p:spPr>
          <a:xfrm>
            <a:off x="11130133" y="5085235"/>
            <a:ext cx="1403768" cy="1115133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（昔）グラム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（はかり）売りで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必要な分だけ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購入していた</a:t>
            </a:r>
          </a:p>
        </p:txBody>
      </p:sp>
      <p:sp>
        <p:nvSpPr>
          <p:cNvPr id="25" name="四角形: メモ 24">
            <a:extLst>
              <a:ext uri="{FF2B5EF4-FFF2-40B4-BE49-F238E27FC236}">
                <a16:creationId xmlns:a16="http://schemas.microsoft.com/office/drawing/2014/main" id="{CDF8A44A-156F-0262-FBE9-1277741D48DA}"/>
              </a:ext>
            </a:extLst>
          </p:cNvPr>
          <p:cNvSpPr/>
          <p:nvPr/>
        </p:nvSpPr>
        <p:spPr>
          <a:xfrm>
            <a:off x="8465070" y="4981369"/>
            <a:ext cx="1478284" cy="1246770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食品ロス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 賞味（消費）期限内に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消費できない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食べきれない量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四角形: メモ 25">
            <a:extLst>
              <a:ext uri="{FF2B5EF4-FFF2-40B4-BE49-F238E27FC236}">
                <a16:creationId xmlns:a16="http://schemas.microsoft.com/office/drawing/2014/main" id="{D71A5481-C092-7763-5D5C-F12428AE281E}"/>
              </a:ext>
            </a:extLst>
          </p:cNvPr>
          <p:cNvSpPr/>
          <p:nvPr/>
        </p:nvSpPr>
        <p:spPr>
          <a:xfrm>
            <a:off x="11359625" y="4246123"/>
            <a:ext cx="1183464" cy="746948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森林の減少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砂漠化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都市化</a:t>
            </a:r>
          </a:p>
        </p:txBody>
      </p:sp>
      <p:sp>
        <p:nvSpPr>
          <p:cNvPr id="27" name="四角形: メモ 26">
            <a:extLst>
              <a:ext uri="{FF2B5EF4-FFF2-40B4-BE49-F238E27FC236}">
                <a16:creationId xmlns:a16="http://schemas.microsoft.com/office/drawing/2014/main" id="{0B3639E0-3E85-FEDC-CC0C-DDDE148533BA}"/>
              </a:ext>
            </a:extLst>
          </p:cNvPr>
          <p:cNvSpPr/>
          <p:nvPr/>
        </p:nvSpPr>
        <p:spPr>
          <a:xfrm>
            <a:off x="1431695" y="6312724"/>
            <a:ext cx="1071422" cy="496369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推しの変化</a:t>
            </a:r>
          </a:p>
        </p:txBody>
      </p:sp>
      <p:sp>
        <p:nvSpPr>
          <p:cNvPr id="16" name="四角形: メモ 15">
            <a:extLst>
              <a:ext uri="{FF2B5EF4-FFF2-40B4-BE49-F238E27FC236}">
                <a16:creationId xmlns:a16="http://schemas.microsoft.com/office/drawing/2014/main" id="{18A7A5E0-1887-1A40-8AEA-D9BAEB3AE9AF}"/>
              </a:ext>
            </a:extLst>
          </p:cNvPr>
          <p:cNvSpPr/>
          <p:nvPr/>
        </p:nvSpPr>
        <p:spPr>
          <a:xfrm>
            <a:off x="5103616" y="4871604"/>
            <a:ext cx="1969907" cy="1026421"/>
          </a:xfrm>
          <a:prstGeom prst="foldedCorner">
            <a:avLst/>
          </a:prstGeom>
          <a:solidFill>
            <a:srgbClr val="F0CEC8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利便性を取るか</a:t>
            </a:r>
            <a:endParaRPr kumimoji="1"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環境をとるか</a:t>
            </a: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AB2C7706-B095-1FE4-34D9-AEDED972DA9B}"/>
              </a:ext>
            </a:extLst>
          </p:cNvPr>
          <p:cNvCxnSpPr>
            <a:cxnSpLocks/>
            <a:stCxn id="81" idx="2"/>
            <a:endCxn id="10" idx="0"/>
          </p:cNvCxnSpPr>
          <p:nvPr/>
        </p:nvCxnSpPr>
        <p:spPr>
          <a:xfrm>
            <a:off x="963446" y="1412497"/>
            <a:ext cx="60854" cy="428496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074F3659-C6FC-9321-5A83-117AA62BC954}"/>
              </a:ext>
            </a:extLst>
          </p:cNvPr>
          <p:cNvCxnSpPr>
            <a:cxnSpLocks/>
          </p:cNvCxnSpPr>
          <p:nvPr/>
        </p:nvCxnSpPr>
        <p:spPr>
          <a:xfrm flipV="1">
            <a:off x="1772533" y="1057354"/>
            <a:ext cx="295968" cy="17448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四角形: メモ 45">
            <a:extLst>
              <a:ext uri="{FF2B5EF4-FFF2-40B4-BE49-F238E27FC236}">
                <a16:creationId xmlns:a16="http://schemas.microsoft.com/office/drawing/2014/main" id="{A731B6FC-D38A-DDA6-C927-389BAD9E6BCE}"/>
              </a:ext>
            </a:extLst>
          </p:cNvPr>
          <p:cNvSpPr/>
          <p:nvPr/>
        </p:nvSpPr>
        <p:spPr>
          <a:xfrm>
            <a:off x="574443" y="4608793"/>
            <a:ext cx="2226042" cy="1126598"/>
          </a:xfrm>
          <a:prstGeom prst="foldedCorner">
            <a:avLst/>
          </a:prstGeom>
          <a:solidFill>
            <a:srgbClr val="F0CEC8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行動結果の</a:t>
            </a:r>
            <a:endParaRPr kumimoji="1"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kumimoji="1"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削減量が</a:t>
            </a:r>
            <a:endParaRPr kumimoji="1"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見えない</a:t>
            </a:r>
          </a:p>
        </p:txBody>
      </p:sp>
      <p:sp>
        <p:nvSpPr>
          <p:cNvPr id="62" name="四角形: メモ 61">
            <a:extLst>
              <a:ext uri="{FF2B5EF4-FFF2-40B4-BE49-F238E27FC236}">
                <a16:creationId xmlns:a16="http://schemas.microsoft.com/office/drawing/2014/main" id="{0124DEBD-392A-C40C-8F13-766FFE994AB7}"/>
              </a:ext>
            </a:extLst>
          </p:cNvPr>
          <p:cNvSpPr/>
          <p:nvPr/>
        </p:nvSpPr>
        <p:spPr>
          <a:xfrm>
            <a:off x="2598580" y="6030280"/>
            <a:ext cx="1960597" cy="1061259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グッズの収集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 買ったときは満足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しばらくすると処分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（服やコスメ等も含む）</a:t>
            </a:r>
          </a:p>
        </p:txBody>
      </p: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14A92E75-70D0-990C-6B5D-503D43AFDC2F}"/>
              </a:ext>
            </a:extLst>
          </p:cNvPr>
          <p:cNvGrpSpPr/>
          <p:nvPr/>
        </p:nvGrpSpPr>
        <p:grpSpPr>
          <a:xfrm>
            <a:off x="8376057" y="658876"/>
            <a:ext cx="1849427" cy="1234477"/>
            <a:chOff x="6750643" y="633891"/>
            <a:chExt cx="1849427" cy="1234477"/>
          </a:xfrm>
          <a:solidFill>
            <a:srgbClr val="F6E1DE"/>
          </a:solidFill>
        </p:grpSpPr>
        <p:sp>
          <p:nvSpPr>
            <p:cNvPr id="8" name="四角形: メモ 7">
              <a:extLst>
                <a:ext uri="{FF2B5EF4-FFF2-40B4-BE49-F238E27FC236}">
                  <a16:creationId xmlns:a16="http://schemas.microsoft.com/office/drawing/2014/main" id="{08170131-E253-044A-34B4-0C179EF5862A}"/>
                </a:ext>
              </a:extLst>
            </p:cNvPr>
            <p:cNvSpPr/>
            <p:nvPr/>
          </p:nvSpPr>
          <p:spPr>
            <a:xfrm>
              <a:off x="6750643" y="633891"/>
              <a:ext cx="1849427" cy="1234477"/>
            </a:xfrm>
            <a:prstGeom prst="foldedCorner">
              <a:avLst/>
            </a:prstGeom>
            <a:grpFill/>
            <a:ln w="19050">
              <a:solidFill>
                <a:schemeClr val="bg2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住宅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↓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エネルギーを多消費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CO2 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増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4" name="正方形/長方形 83">
              <a:extLst>
                <a:ext uri="{FF2B5EF4-FFF2-40B4-BE49-F238E27FC236}">
                  <a16:creationId xmlns:a16="http://schemas.microsoft.com/office/drawing/2014/main" id="{6E64C894-B995-911C-88A6-F002EC49D89B}"/>
                </a:ext>
              </a:extLst>
            </p:cNvPr>
            <p:cNvSpPr/>
            <p:nvPr/>
          </p:nvSpPr>
          <p:spPr>
            <a:xfrm rot="5400000">
              <a:off x="7437635" y="1247463"/>
              <a:ext cx="257491" cy="38990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＝</a:t>
              </a:r>
            </a:p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87" name="四角形: メモ 86">
            <a:extLst>
              <a:ext uri="{FF2B5EF4-FFF2-40B4-BE49-F238E27FC236}">
                <a16:creationId xmlns:a16="http://schemas.microsoft.com/office/drawing/2014/main" id="{9EC5A71F-F72F-1975-BE3B-D5DFACCE6975}"/>
              </a:ext>
            </a:extLst>
          </p:cNvPr>
          <p:cNvSpPr/>
          <p:nvPr/>
        </p:nvSpPr>
        <p:spPr>
          <a:xfrm>
            <a:off x="7269490" y="2042026"/>
            <a:ext cx="1510924" cy="746948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家電（エアコン）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（古いのを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使っている）</a:t>
            </a:r>
          </a:p>
        </p:txBody>
      </p:sp>
      <p:sp>
        <p:nvSpPr>
          <p:cNvPr id="91" name="四角形: メモ 90">
            <a:extLst>
              <a:ext uri="{FF2B5EF4-FFF2-40B4-BE49-F238E27FC236}">
                <a16:creationId xmlns:a16="http://schemas.microsoft.com/office/drawing/2014/main" id="{C06E0DA6-97C4-B789-C845-5F5950F78605}"/>
              </a:ext>
            </a:extLst>
          </p:cNvPr>
          <p:cNvSpPr/>
          <p:nvPr/>
        </p:nvSpPr>
        <p:spPr>
          <a:xfrm>
            <a:off x="10377653" y="2042859"/>
            <a:ext cx="1078911" cy="992868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暮らし方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↓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電化製品の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使い方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2" name="四角形: メモ 91">
            <a:extLst>
              <a:ext uri="{FF2B5EF4-FFF2-40B4-BE49-F238E27FC236}">
                <a16:creationId xmlns:a16="http://schemas.microsoft.com/office/drawing/2014/main" id="{D46C544B-1D3B-45F6-015F-2F8A76CA853D}"/>
              </a:ext>
            </a:extLst>
          </p:cNvPr>
          <p:cNvSpPr/>
          <p:nvPr/>
        </p:nvSpPr>
        <p:spPr>
          <a:xfrm>
            <a:off x="9292517" y="3204312"/>
            <a:ext cx="1078911" cy="754314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断熱性能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（窓・建物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そのもの）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9" name="楕円 148">
            <a:extLst>
              <a:ext uri="{FF2B5EF4-FFF2-40B4-BE49-F238E27FC236}">
                <a16:creationId xmlns:a16="http://schemas.microsoft.com/office/drawing/2014/main" id="{375F7E7D-E983-F603-D3E9-5438F18FED8B}"/>
              </a:ext>
            </a:extLst>
          </p:cNvPr>
          <p:cNvSpPr/>
          <p:nvPr/>
        </p:nvSpPr>
        <p:spPr>
          <a:xfrm>
            <a:off x="3186667" y="2248681"/>
            <a:ext cx="130593" cy="130593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0" name="楕円 149">
            <a:extLst>
              <a:ext uri="{FF2B5EF4-FFF2-40B4-BE49-F238E27FC236}">
                <a16:creationId xmlns:a16="http://schemas.microsoft.com/office/drawing/2014/main" id="{0FE0B541-AF94-8EAF-FCE6-3022FCD20C88}"/>
              </a:ext>
            </a:extLst>
          </p:cNvPr>
          <p:cNvSpPr/>
          <p:nvPr/>
        </p:nvSpPr>
        <p:spPr>
          <a:xfrm>
            <a:off x="3552780" y="5953984"/>
            <a:ext cx="130593" cy="130593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2" name="楕円 151">
            <a:extLst>
              <a:ext uri="{FF2B5EF4-FFF2-40B4-BE49-F238E27FC236}">
                <a16:creationId xmlns:a16="http://schemas.microsoft.com/office/drawing/2014/main" id="{33BDFE08-9F5B-248C-E12E-A4D5B865069C}"/>
              </a:ext>
            </a:extLst>
          </p:cNvPr>
          <p:cNvSpPr/>
          <p:nvPr/>
        </p:nvSpPr>
        <p:spPr>
          <a:xfrm>
            <a:off x="7750119" y="3396800"/>
            <a:ext cx="130593" cy="1305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3" name="楕円 152">
            <a:extLst>
              <a:ext uri="{FF2B5EF4-FFF2-40B4-BE49-F238E27FC236}">
                <a16:creationId xmlns:a16="http://schemas.microsoft.com/office/drawing/2014/main" id="{22AA431D-0C89-F7A0-1D92-A95BFD3BE27B}"/>
              </a:ext>
            </a:extLst>
          </p:cNvPr>
          <p:cNvSpPr/>
          <p:nvPr/>
        </p:nvSpPr>
        <p:spPr>
          <a:xfrm>
            <a:off x="9543729" y="4916073"/>
            <a:ext cx="130593" cy="130593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5" name="楕円 154">
            <a:extLst>
              <a:ext uri="{FF2B5EF4-FFF2-40B4-BE49-F238E27FC236}">
                <a16:creationId xmlns:a16="http://schemas.microsoft.com/office/drawing/2014/main" id="{AC00367A-C8CC-A5A3-6752-FA8A1A68CEA2}"/>
              </a:ext>
            </a:extLst>
          </p:cNvPr>
          <p:cNvSpPr/>
          <p:nvPr/>
        </p:nvSpPr>
        <p:spPr>
          <a:xfrm>
            <a:off x="11294328" y="4523370"/>
            <a:ext cx="130593" cy="130593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6" name="楕円 155">
            <a:extLst>
              <a:ext uri="{FF2B5EF4-FFF2-40B4-BE49-F238E27FC236}">
                <a16:creationId xmlns:a16="http://schemas.microsoft.com/office/drawing/2014/main" id="{6E89D28D-CCB6-95B2-59EC-39F888673FE1}"/>
              </a:ext>
            </a:extLst>
          </p:cNvPr>
          <p:cNvSpPr/>
          <p:nvPr/>
        </p:nvSpPr>
        <p:spPr>
          <a:xfrm>
            <a:off x="11820764" y="4125040"/>
            <a:ext cx="130593" cy="130593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7" name="楕円 156">
            <a:extLst>
              <a:ext uri="{FF2B5EF4-FFF2-40B4-BE49-F238E27FC236}">
                <a16:creationId xmlns:a16="http://schemas.microsoft.com/office/drawing/2014/main" id="{2191535B-B82E-FA2D-174B-6F7D5B71FCC5}"/>
              </a:ext>
            </a:extLst>
          </p:cNvPr>
          <p:cNvSpPr/>
          <p:nvPr/>
        </p:nvSpPr>
        <p:spPr>
          <a:xfrm>
            <a:off x="11437570" y="2434682"/>
            <a:ext cx="130593" cy="130593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8" name="楕円 157">
            <a:extLst>
              <a:ext uri="{FF2B5EF4-FFF2-40B4-BE49-F238E27FC236}">
                <a16:creationId xmlns:a16="http://schemas.microsoft.com/office/drawing/2014/main" id="{2AD70B5E-EAD2-AFF2-144E-F061EA33221D}"/>
              </a:ext>
            </a:extLst>
          </p:cNvPr>
          <p:cNvSpPr/>
          <p:nvPr/>
        </p:nvSpPr>
        <p:spPr>
          <a:xfrm>
            <a:off x="11518761" y="3893329"/>
            <a:ext cx="130593" cy="130593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61" name="直線コネクタ 160">
            <a:extLst>
              <a:ext uri="{FF2B5EF4-FFF2-40B4-BE49-F238E27FC236}">
                <a16:creationId xmlns:a16="http://schemas.microsoft.com/office/drawing/2014/main" id="{7FBB8C1A-C8BB-AA9B-A67C-910A596BD0B5}"/>
              </a:ext>
            </a:extLst>
          </p:cNvPr>
          <p:cNvCxnSpPr>
            <a:stCxn id="149" idx="5"/>
            <a:endCxn id="11" idx="1"/>
          </p:cNvCxnSpPr>
          <p:nvPr/>
        </p:nvCxnSpPr>
        <p:spPr>
          <a:xfrm>
            <a:off x="3298135" y="2360149"/>
            <a:ext cx="1576779" cy="1254623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楕円 161">
            <a:extLst>
              <a:ext uri="{FF2B5EF4-FFF2-40B4-BE49-F238E27FC236}">
                <a16:creationId xmlns:a16="http://schemas.microsoft.com/office/drawing/2014/main" id="{2264391B-08D4-DBD2-0500-4A7639402123}"/>
              </a:ext>
            </a:extLst>
          </p:cNvPr>
          <p:cNvSpPr/>
          <p:nvPr/>
        </p:nvSpPr>
        <p:spPr>
          <a:xfrm>
            <a:off x="3758239" y="3666277"/>
            <a:ext cx="130593" cy="130593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64" name="直線コネクタ 163">
            <a:extLst>
              <a:ext uri="{FF2B5EF4-FFF2-40B4-BE49-F238E27FC236}">
                <a16:creationId xmlns:a16="http://schemas.microsoft.com/office/drawing/2014/main" id="{625198E2-73F4-5326-D0C3-A5492CC963EE}"/>
              </a:ext>
            </a:extLst>
          </p:cNvPr>
          <p:cNvCxnSpPr>
            <a:cxnSpLocks/>
          </p:cNvCxnSpPr>
          <p:nvPr/>
        </p:nvCxnSpPr>
        <p:spPr>
          <a:xfrm>
            <a:off x="3795863" y="3730246"/>
            <a:ext cx="726717" cy="35842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コネクタ 165">
            <a:extLst>
              <a:ext uri="{FF2B5EF4-FFF2-40B4-BE49-F238E27FC236}">
                <a16:creationId xmlns:a16="http://schemas.microsoft.com/office/drawing/2014/main" id="{57CD62C9-DD38-2AE1-D862-1562E77D235C}"/>
              </a:ext>
            </a:extLst>
          </p:cNvPr>
          <p:cNvCxnSpPr>
            <a:cxnSpLocks/>
            <a:endCxn id="150" idx="7"/>
          </p:cNvCxnSpPr>
          <p:nvPr/>
        </p:nvCxnSpPr>
        <p:spPr>
          <a:xfrm flipH="1">
            <a:off x="3664248" y="5480651"/>
            <a:ext cx="887096" cy="49245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>
            <a:extLst>
              <a:ext uri="{FF2B5EF4-FFF2-40B4-BE49-F238E27FC236}">
                <a16:creationId xmlns:a16="http://schemas.microsoft.com/office/drawing/2014/main" id="{FAC65F1F-2D7D-90D3-166D-2A3C58121D34}"/>
              </a:ext>
            </a:extLst>
          </p:cNvPr>
          <p:cNvCxnSpPr>
            <a:cxnSpLocks/>
          </p:cNvCxnSpPr>
          <p:nvPr/>
        </p:nvCxnSpPr>
        <p:spPr>
          <a:xfrm flipH="1" flipV="1">
            <a:off x="7791450" y="5255376"/>
            <a:ext cx="721226" cy="17704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コネクタ 181">
            <a:extLst>
              <a:ext uri="{FF2B5EF4-FFF2-40B4-BE49-F238E27FC236}">
                <a16:creationId xmlns:a16="http://schemas.microsoft.com/office/drawing/2014/main" id="{5280350A-D776-52AC-CE2B-D454D7FE1394}"/>
              </a:ext>
            </a:extLst>
          </p:cNvPr>
          <p:cNvCxnSpPr>
            <a:cxnSpLocks/>
            <a:stCxn id="26" idx="1"/>
            <a:endCxn id="11" idx="6"/>
          </p:cNvCxnSpPr>
          <p:nvPr/>
        </p:nvCxnSpPr>
        <p:spPr>
          <a:xfrm flipH="1">
            <a:off x="7872274" y="4619597"/>
            <a:ext cx="3487351" cy="133923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直線コネクタ 190">
            <a:extLst>
              <a:ext uri="{FF2B5EF4-FFF2-40B4-BE49-F238E27FC236}">
                <a16:creationId xmlns:a16="http://schemas.microsoft.com/office/drawing/2014/main" id="{1F4D107B-E6D1-3D3A-9920-4ECA96940A0C}"/>
              </a:ext>
            </a:extLst>
          </p:cNvPr>
          <p:cNvCxnSpPr/>
          <p:nvPr/>
        </p:nvCxnSpPr>
        <p:spPr>
          <a:xfrm flipH="1" flipV="1">
            <a:off x="3282950" y="2006600"/>
            <a:ext cx="15185" cy="354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コネクタ 194">
            <a:extLst>
              <a:ext uri="{FF2B5EF4-FFF2-40B4-BE49-F238E27FC236}">
                <a16:creationId xmlns:a16="http://schemas.microsoft.com/office/drawing/2014/main" id="{042FF53D-F97A-C85C-A408-693444A290EB}"/>
              </a:ext>
            </a:extLst>
          </p:cNvPr>
          <p:cNvCxnSpPr>
            <a:stCxn id="158" idx="6"/>
          </p:cNvCxnSpPr>
          <p:nvPr/>
        </p:nvCxnSpPr>
        <p:spPr>
          <a:xfrm flipV="1">
            <a:off x="11649354" y="3958625"/>
            <a:ext cx="46644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フリーフォーム: 図形 196">
            <a:extLst>
              <a:ext uri="{FF2B5EF4-FFF2-40B4-BE49-F238E27FC236}">
                <a16:creationId xmlns:a16="http://schemas.microsoft.com/office/drawing/2014/main" id="{9B19CC94-88EB-C971-4C54-C6FB0B552A3F}"/>
              </a:ext>
            </a:extLst>
          </p:cNvPr>
          <p:cNvSpPr/>
          <p:nvPr/>
        </p:nvSpPr>
        <p:spPr>
          <a:xfrm>
            <a:off x="11620500" y="3975100"/>
            <a:ext cx="547265" cy="234950"/>
          </a:xfrm>
          <a:custGeom>
            <a:avLst/>
            <a:gdLst>
              <a:gd name="connsiteX0" fmla="*/ 0 w 547265"/>
              <a:gd name="connsiteY0" fmla="*/ 0 h 234950"/>
              <a:gd name="connsiteX1" fmla="*/ 539750 w 547265"/>
              <a:gd name="connsiteY1" fmla="*/ 101600 h 234950"/>
              <a:gd name="connsiteX2" fmla="*/ 311150 w 547265"/>
              <a:gd name="connsiteY2" fmla="*/ 209550 h 234950"/>
              <a:gd name="connsiteX3" fmla="*/ 247650 w 547265"/>
              <a:gd name="connsiteY3" fmla="*/ 234950 h 23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7265" h="234950">
                <a:moveTo>
                  <a:pt x="0" y="0"/>
                </a:moveTo>
                <a:cubicBezTo>
                  <a:pt x="243946" y="33337"/>
                  <a:pt x="487892" y="66675"/>
                  <a:pt x="539750" y="101600"/>
                </a:cubicBezTo>
                <a:cubicBezTo>
                  <a:pt x="591608" y="136525"/>
                  <a:pt x="359833" y="187325"/>
                  <a:pt x="311150" y="209550"/>
                </a:cubicBezTo>
                <a:cubicBezTo>
                  <a:pt x="262467" y="231775"/>
                  <a:pt x="255058" y="233362"/>
                  <a:pt x="247650" y="234950"/>
                </a:cubicBezTo>
              </a:path>
            </a:pathLst>
          </a:cu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四角形: メモ 198">
            <a:extLst>
              <a:ext uri="{FF2B5EF4-FFF2-40B4-BE49-F238E27FC236}">
                <a16:creationId xmlns:a16="http://schemas.microsoft.com/office/drawing/2014/main" id="{0C728F11-CB49-F6C1-3A54-0F1B2285A257}"/>
              </a:ext>
            </a:extLst>
          </p:cNvPr>
          <p:cNvSpPr/>
          <p:nvPr/>
        </p:nvSpPr>
        <p:spPr>
          <a:xfrm>
            <a:off x="6240401" y="7190734"/>
            <a:ext cx="1078911" cy="629973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電気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エネルギー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0" name="四角形: メモ 199">
            <a:extLst>
              <a:ext uri="{FF2B5EF4-FFF2-40B4-BE49-F238E27FC236}">
                <a16:creationId xmlns:a16="http://schemas.microsoft.com/office/drawing/2014/main" id="{0EA056BB-5F6F-95BD-D932-8037EB961855}"/>
              </a:ext>
            </a:extLst>
          </p:cNvPr>
          <p:cNvSpPr/>
          <p:nvPr/>
        </p:nvSpPr>
        <p:spPr>
          <a:xfrm>
            <a:off x="7440738" y="7201508"/>
            <a:ext cx="1476412" cy="629973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長風呂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　電気・ガス・水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1" name="四角形: メモ 200">
            <a:extLst>
              <a:ext uri="{FF2B5EF4-FFF2-40B4-BE49-F238E27FC236}">
                <a16:creationId xmlns:a16="http://schemas.microsoft.com/office/drawing/2014/main" id="{705EADA1-65A7-70FD-ECD3-2275144B1BCA}"/>
              </a:ext>
            </a:extLst>
          </p:cNvPr>
          <p:cNvSpPr/>
          <p:nvPr/>
        </p:nvSpPr>
        <p:spPr>
          <a:xfrm>
            <a:off x="9029449" y="7201508"/>
            <a:ext cx="1476413" cy="1022580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電気の無駄遣い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 つけっぱなし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冷蔵庫が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パンパン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2" name="四角形: メモ 201">
            <a:extLst>
              <a:ext uri="{FF2B5EF4-FFF2-40B4-BE49-F238E27FC236}">
                <a16:creationId xmlns:a16="http://schemas.microsoft.com/office/drawing/2014/main" id="{59836A08-EFC2-316D-BB86-BE2BDA2BF796}"/>
              </a:ext>
            </a:extLst>
          </p:cNvPr>
          <p:cNvSpPr/>
          <p:nvPr/>
        </p:nvSpPr>
        <p:spPr>
          <a:xfrm>
            <a:off x="10607336" y="7190734"/>
            <a:ext cx="1337529" cy="746948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シャワーを出しっぱなしにしている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3" name="四角形: メモ 202">
            <a:extLst>
              <a:ext uri="{FF2B5EF4-FFF2-40B4-BE49-F238E27FC236}">
                <a16:creationId xmlns:a16="http://schemas.microsoft.com/office/drawing/2014/main" id="{6790475E-E1AA-86D2-99BD-ECB63E698B90}"/>
              </a:ext>
            </a:extLst>
          </p:cNvPr>
          <p:cNvSpPr/>
          <p:nvPr/>
        </p:nvSpPr>
        <p:spPr>
          <a:xfrm>
            <a:off x="11263930" y="6337390"/>
            <a:ext cx="1361869" cy="746948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季節限定のもの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 いつでも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食べたい</a:t>
            </a:r>
          </a:p>
        </p:txBody>
      </p:sp>
      <p:sp>
        <p:nvSpPr>
          <p:cNvPr id="205" name="四角形: メモ 204">
            <a:extLst>
              <a:ext uri="{FF2B5EF4-FFF2-40B4-BE49-F238E27FC236}">
                <a16:creationId xmlns:a16="http://schemas.microsoft.com/office/drawing/2014/main" id="{0DD4DCDC-0AD6-AEBC-4031-DBDC4128D762}"/>
              </a:ext>
            </a:extLst>
          </p:cNvPr>
          <p:cNvSpPr/>
          <p:nvPr/>
        </p:nvSpPr>
        <p:spPr>
          <a:xfrm>
            <a:off x="5787936" y="8003601"/>
            <a:ext cx="1316193" cy="629973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空調機の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必要性の拡大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6" name="四角形: メモ 205">
            <a:extLst>
              <a:ext uri="{FF2B5EF4-FFF2-40B4-BE49-F238E27FC236}">
                <a16:creationId xmlns:a16="http://schemas.microsoft.com/office/drawing/2014/main" id="{82C1A307-1767-F0E8-C225-6E2FA766E003}"/>
              </a:ext>
            </a:extLst>
          </p:cNvPr>
          <p:cNvSpPr/>
          <p:nvPr/>
        </p:nvSpPr>
        <p:spPr>
          <a:xfrm>
            <a:off x="7311394" y="7985262"/>
            <a:ext cx="1591715" cy="853683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誰もいない部屋でも電気を点けている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（消さない）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7" name="四角形: メモ 206">
            <a:extLst>
              <a:ext uri="{FF2B5EF4-FFF2-40B4-BE49-F238E27FC236}">
                <a16:creationId xmlns:a16="http://schemas.microsoft.com/office/drawing/2014/main" id="{A1475657-B6CD-6FD8-0EF0-A5F871E13DF0}"/>
              </a:ext>
            </a:extLst>
          </p:cNvPr>
          <p:cNvSpPr/>
          <p:nvPr/>
        </p:nvSpPr>
        <p:spPr>
          <a:xfrm>
            <a:off x="9110374" y="8401086"/>
            <a:ext cx="1316193" cy="770328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紙の無駄遣い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リサイクル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分別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8" name="四角形: メモ 207">
            <a:extLst>
              <a:ext uri="{FF2B5EF4-FFF2-40B4-BE49-F238E27FC236}">
                <a16:creationId xmlns:a16="http://schemas.microsoft.com/office/drawing/2014/main" id="{B253CBDF-1A5B-5897-70D4-8AE6EBA468FA}"/>
              </a:ext>
            </a:extLst>
          </p:cNvPr>
          <p:cNvSpPr/>
          <p:nvPr/>
        </p:nvSpPr>
        <p:spPr>
          <a:xfrm>
            <a:off x="10645846" y="8095793"/>
            <a:ext cx="1316193" cy="770328"/>
          </a:xfrm>
          <a:prstGeom prst="foldedCorner">
            <a:avLst/>
          </a:prstGeom>
          <a:solidFill>
            <a:srgbClr val="F6E1DE"/>
          </a:solidFill>
          <a:ln w="19050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時間営業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大量生産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9" name="楕円 208">
            <a:extLst>
              <a:ext uri="{FF2B5EF4-FFF2-40B4-BE49-F238E27FC236}">
                <a16:creationId xmlns:a16="http://schemas.microsoft.com/office/drawing/2014/main" id="{78840043-C923-CADA-CB73-31DD7AE64A58}"/>
              </a:ext>
            </a:extLst>
          </p:cNvPr>
          <p:cNvSpPr/>
          <p:nvPr/>
        </p:nvSpPr>
        <p:spPr>
          <a:xfrm>
            <a:off x="8113648" y="7028602"/>
            <a:ext cx="130593" cy="130593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13" name="直線コネクタ 212">
            <a:extLst>
              <a:ext uri="{FF2B5EF4-FFF2-40B4-BE49-F238E27FC236}">
                <a16:creationId xmlns:a16="http://schemas.microsoft.com/office/drawing/2014/main" id="{A2F93433-7D4B-DAC4-44CF-6E6A3A876A55}"/>
              </a:ext>
            </a:extLst>
          </p:cNvPr>
          <p:cNvCxnSpPr>
            <a:stCxn id="11" idx="5"/>
            <a:endCxn id="209" idx="1"/>
          </p:cNvCxnSpPr>
          <p:nvPr/>
        </p:nvCxnSpPr>
        <p:spPr>
          <a:xfrm>
            <a:off x="7358008" y="5892267"/>
            <a:ext cx="774765" cy="115546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C120E6AC-F65F-F97A-0FA9-90982E7B82B1}"/>
              </a:ext>
            </a:extLst>
          </p:cNvPr>
          <p:cNvSpPr/>
          <p:nvPr/>
        </p:nvSpPr>
        <p:spPr>
          <a:xfrm>
            <a:off x="9572249" y="2518535"/>
            <a:ext cx="2959341" cy="2486559"/>
          </a:xfrm>
          <a:custGeom>
            <a:avLst/>
            <a:gdLst>
              <a:gd name="connsiteX0" fmla="*/ 2017013 w 3018258"/>
              <a:gd name="connsiteY0" fmla="*/ 2844 h 2486559"/>
              <a:gd name="connsiteX1" fmla="*/ 2226334 w 3018258"/>
              <a:gd name="connsiteY1" fmla="*/ 68945 h 2486559"/>
              <a:gd name="connsiteX2" fmla="*/ 2887346 w 3018258"/>
              <a:gd name="connsiteY2" fmla="*/ 465552 h 2486559"/>
              <a:gd name="connsiteX3" fmla="*/ 2997515 w 3018258"/>
              <a:gd name="connsiteY3" fmla="*/ 1126564 h 2486559"/>
              <a:gd name="connsiteX4" fmla="*/ 2611924 w 3018258"/>
              <a:gd name="connsiteY4" fmla="*/ 1556222 h 2486559"/>
              <a:gd name="connsiteX5" fmla="*/ 937360 w 3018258"/>
              <a:gd name="connsiteY5" fmla="*/ 1633340 h 2486559"/>
              <a:gd name="connsiteX6" fmla="*/ 364483 w 3018258"/>
              <a:gd name="connsiteY6" fmla="*/ 1809610 h 2486559"/>
              <a:gd name="connsiteX7" fmla="*/ 33977 w 3018258"/>
              <a:gd name="connsiteY7" fmla="*/ 2448588 h 2486559"/>
              <a:gd name="connsiteX8" fmla="*/ 11944 w 3018258"/>
              <a:gd name="connsiteY8" fmla="*/ 2415537 h 2486559"/>
              <a:gd name="connsiteX9" fmla="*/ 44994 w 3018258"/>
              <a:gd name="connsiteY9" fmla="*/ 2437571 h 2486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18258" h="2486559">
                <a:moveTo>
                  <a:pt x="2017013" y="2844"/>
                </a:moveTo>
                <a:cubicBezTo>
                  <a:pt x="2049146" y="-2665"/>
                  <a:pt x="2081279" y="-8173"/>
                  <a:pt x="2226334" y="68945"/>
                </a:cubicBezTo>
                <a:cubicBezTo>
                  <a:pt x="2371390" y="146063"/>
                  <a:pt x="2758816" y="289282"/>
                  <a:pt x="2887346" y="465552"/>
                </a:cubicBezTo>
                <a:cubicBezTo>
                  <a:pt x="3015876" y="641822"/>
                  <a:pt x="3043419" y="944786"/>
                  <a:pt x="2997515" y="1126564"/>
                </a:cubicBezTo>
                <a:cubicBezTo>
                  <a:pt x="2951611" y="1308342"/>
                  <a:pt x="2955283" y="1471759"/>
                  <a:pt x="2611924" y="1556222"/>
                </a:cubicBezTo>
                <a:cubicBezTo>
                  <a:pt x="2268565" y="1640685"/>
                  <a:pt x="1311933" y="1591109"/>
                  <a:pt x="937360" y="1633340"/>
                </a:cubicBezTo>
                <a:cubicBezTo>
                  <a:pt x="562786" y="1675571"/>
                  <a:pt x="515047" y="1673735"/>
                  <a:pt x="364483" y="1809610"/>
                </a:cubicBezTo>
                <a:cubicBezTo>
                  <a:pt x="213919" y="1945485"/>
                  <a:pt x="33977" y="2448588"/>
                  <a:pt x="33977" y="2448588"/>
                </a:cubicBezTo>
                <a:cubicBezTo>
                  <a:pt x="-24779" y="2549576"/>
                  <a:pt x="10108" y="2417373"/>
                  <a:pt x="11944" y="2415537"/>
                </a:cubicBezTo>
                <a:cubicBezTo>
                  <a:pt x="13780" y="2413701"/>
                  <a:pt x="29387" y="2425636"/>
                  <a:pt x="44994" y="2437571"/>
                </a:cubicBezTo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5F39B179-2C70-1CE6-362C-DAD6B73DC067}"/>
              </a:ext>
            </a:extLst>
          </p:cNvPr>
          <p:cNvSpPr/>
          <p:nvPr/>
        </p:nvSpPr>
        <p:spPr>
          <a:xfrm>
            <a:off x="3186667" y="2259515"/>
            <a:ext cx="130593" cy="1305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5A1801F7-C627-9B26-DBCB-56ED055A785D}"/>
              </a:ext>
            </a:extLst>
          </p:cNvPr>
          <p:cNvSpPr/>
          <p:nvPr/>
        </p:nvSpPr>
        <p:spPr>
          <a:xfrm>
            <a:off x="3552780" y="5964818"/>
            <a:ext cx="130593" cy="1305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2EA7F8B4-4364-1139-200B-6D03F2AE0066}"/>
              </a:ext>
            </a:extLst>
          </p:cNvPr>
          <p:cNvSpPr/>
          <p:nvPr/>
        </p:nvSpPr>
        <p:spPr>
          <a:xfrm>
            <a:off x="8415245" y="5355720"/>
            <a:ext cx="130593" cy="1305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077A884F-FB72-FFF4-9E54-46192C52B237}"/>
              </a:ext>
            </a:extLst>
          </p:cNvPr>
          <p:cNvSpPr/>
          <p:nvPr/>
        </p:nvSpPr>
        <p:spPr>
          <a:xfrm>
            <a:off x="9543729" y="4926907"/>
            <a:ext cx="130593" cy="1305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4F7D455E-02B8-ECBA-DFD3-A13960825837}"/>
              </a:ext>
            </a:extLst>
          </p:cNvPr>
          <p:cNvSpPr/>
          <p:nvPr/>
        </p:nvSpPr>
        <p:spPr>
          <a:xfrm>
            <a:off x="11294328" y="4534204"/>
            <a:ext cx="130593" cy="1305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EEC3A23F-19DE-0616-BDBB-1CBC1DEFF612}"/>
              </a:ext>
            </a:extLst>
          </p:cNvPr>
          <p:cNvSpPr/>
          <p:nvPr/>
        </p:nvSpPr>
        <p:spPr>
          <a:xfrm>
            <a:off x="11820764" y="4135874"/>
            <a:ext cx="130593" cy="1305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91B1EB49-DE05-5DC6-793D-D44EF076A85B}"/>
              </a:ext>
            </a:extLst>
          </p:cNvPr>
          <p:cNvSpPr/>
          <p:nvPr/>
        </p:nvSpPr>
        <p:spPr>
          <a:xfrm>
            <a:off x="11437570" y="2445516"/>
            <a:ext cx="130593" cy="1305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B6667831-6888-D02B-D8D8-9A5ADDCDD330}"/>
              </a:ext>
            </a:extLst>
          </p:cNvPr>
          <p:cNvSpPr/>
          <p:nvPr/>
        </p:nvSpPr>
        <p:spPr>
          <a:xfrm>
            <a:off x="11518761" y="3904163"/>
            <a:ext cx="130593" cy="1305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2E28B8B-F8D2-BAC6-1B6A-97E8815FAA00}"/>
              </a:ext>
            </a:extLst>
          </p:cNvPr>
          <p:cNvSpPr/>
          <p:nvPr/>
        </p:nvSpPr>
        <p:spPr>
          <a:xfrm>
            <a:off x="3758239" y="3677111"/>
            <a:ext cx="130593" cy="1305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23F77CC-EA55-4C20-4409-899690F339DB}"/>
              </a:ext>
            </a:extLst>
          </p:cNvPr>
          <p:cNvCxnSpPr>
            <a:cxnSpLocks/>
            <a:stCxn id="152" idx="7"/>
          </p:cNvCxnSpPr>
          <p:nvPr/>
        </p:nvCxnSpPr>
        <p:spPr>
          <a:xfrm flipH="1">
            <a:off x="7358008" y="3415925"/>
            <a:ext cx="503579" cy="20968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楕円 37">
            <a:extLst>
              <a:ext uri="{FF2B5EF4-FFF2-40B4-BE49-F238E27FC236}">
                <a16:creationId xmlns:a16="http://schemas.microsoft.com/office/drawing/2014/main" id="{B2F8569A-2EB7-0FCC-5770-17EFF91EBDFE}"/>
              </a:ext>
            </a:extLst>
          </p:cNvPr>
          <p:cNvSpPr/>
          <p:nvPr/>
        </p:nvSpPr>
        <p:spPr>
          <a:xfrm>
            <a:off x="8113648" y="7039436"/>
            <a:ext cx="130593" cy="1305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25B5648-18E1-A40C-A086-9F214FD997BF}"/>
              </a:ext>
            </a:extLst>
          </p:cNvPr>
          <p:cNvSpPr/>
          <p:nvPr/>
        </p:nvSpPr>
        <p:spPr>
          <a:xfrm>
            <a:off x="0" y="0"/>
            <a:ext cx="12801600" cy="49427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第１回松戸市環境未来会議　　討議②　「</a:t>
            </a:r>
            <a:r>
              <a:rPr lang="ja-JP" altLang="en-US" sz="1800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私たちの暮らしで温暖化を引き起こす大きな要因はなにか？ </a:t>
            </a:r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　　　　　 </a:t>
            </a:r>
            <a:r>
              <a:rPr kumimoji="1" lang="en-US" altLang="ja-JP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R5.10.16</a:t>
            </a:r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sun) </a:t>
            </a:r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BCAD3FC-EF04-20AF-9121-7DBFF4F22C49}"/>
              </a:ext>
            </a:extLst>
          </p:cNvPr>
          <p:cNvSpPr/>
          <p:nvPr/>
        </p:nvSpPr>
        <p:spPr>
          <a:xfrm>
            <a:off x="9674435" y="0"/>
            <a:ext cx="1217041" cy="4942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３班</a:t>
            </a:r>
          </a:p>
        </p:txBody>
      </p:sp>
      <p:sp>
        <p:nvSpPr>
          <p:cNvPr id="76" name="左大かっこ 75">
            <a:extLst>
              <a:ext uri="{FF2B5EF4-FFF2-40B4-BE49-F238E27FC236}">
                <a16:creationId xmlns:a16="http://schemas.microsoft.com/office/drawing/2014/main" id="{C722D683-3654-9A12-EBD5-85F9EDD3DC69}"/>
              </a:ext>
            </a:extLst>
          </p:cNvPr>
          <p:cNvSpPr/>
          <p:nvPr/>
        </p:nvSpPr>
        <p:spPr>
          <a:xfrm>
            <a:off x="9346131" y="8633574"/>
            <a:ext cx="45719" cy="389240"/>
          </a:xfrm>
          <a:prstGeom prst="leftBracket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470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1049</TotalTime>
  <Words>2419</Words>
  <Application>Microsoft Office PowerPoint</Application>
  <PresentationFormat>A3 297x420 mm</PresentationFormat>
  <Paragraphs>659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第１回 松戸市環境未来会議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</dc:title>
  <dc:creator>-</dc:creator>
  <cp:lastModifiedBy>永原 和樹</cp:lastModifiedBy>
  <cp:revision>2</cp:revision>
  <cp:lastPrinted>2023-10-25T04:51:38Z</cp:lastPrinted>
  <dcterms:created xsi:type="dcterms:W3CDTF">2023-10-16T04:26:29Z</dcterms:created>
  <dcterms:modified xsi:type="dcterms:W3CDTF">2023-10-25T05:25:15Z</dcterms:modified>
</cp:coreProperties>
</file>