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8" r:id="rId2"/>
    <p:sldId id="260" r:id="rId3"/>
  </p:sldIdLst>
  <p:sldSz cx="15119350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E2F0D9"/>
    <a:srgbClr val="E8FDDF"/>
    <a:srgbClr val="F8CBAD"/>
    <a:srgbClr val="004620"/>
    <a:srgbClr val="C5E0B4"/>
    <a:srgbClr val="F6F9F5"/>
    <a:srgbClr val="EBF1E9"/>
    <a:srgbClr val="BDF8A6"/>
    <a:srgbClr val="FEF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matsudo.city\mcfile\50225%20&#20132;&#36890;&#25919;&#31574;&#35506;\&#65281;&#65281;&#65281;&#20132;&#36890;&#35336;&#30011;&#65281;&#65281;&#65281;\&#12539;&#12539;&#12539;&#26494;&#25144;&#24066;&#22320;&#22495;&#20844;&#20849;&#20132;&#36890;&#27963;&#24615;&#21270;&#21332;&#35696;&#20250;(R6~)\04&#20250;&#35696;&#36039;&#26009;\&#20196;&#21644;6&#24180;&#24230;&#12288;&#31532;1&#22238;&#65288;R6&#24180;5&#26376;15&#26085;&#65289;\&#9733;&#9733;&#9733;&#20250;&#35696;&#36039;&#26009;&#65288;&#37197;&#24067;&#29992;&#65289;\&#22577;&#21578;&#20107;&#38917;&#65297;&#36039;&#26009;&#20316;&#25104;&#12501;&#12457;&#12523;&#12480;\&#21442;&#32771;&#36039;&#26009;\&#12304;&#39640;&#22618;&#38656;&#35201;&#35519;&#26619;&#12305;&#22522;&#30990;&#38598;&#35336;_240315&#36865;&#2018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tsudo.city\mcfile\50225%20&#20132;&#36890;&#25919;&#31574;&#35506;\&#65281;&#65281;&#65281;&#20132;&#36890;&#35336;&#30011;&#65281;&#65281;&#65281;\&#12539;&#12539;&#12539;&#26494;&#25144;&#24066;&#22320;&#22495;&#20844;&#20849;&#20132;&#36890;&#27963;&#24615;&#21270;&#21332;&#35696;&#20250;(R6~)\04&#20250;&#35696;&#36039;&#26009;\&#20196;&#21644;6&#24180;&#24230;&#12288;&#31532;1&#22238;&#65288;R6&#24180;5&#26376;15&#26085;&#65289;\&#9733;&#9733;&#9733;&#20250;&#35696;&#36039;&#26009;&#65288;&#37197;&#24067;&#29992;&#65289;\&#22577;&#21578;&#20107;&#38917;&#65297;&#36039;&#26009;&#20316;&#25104;&#12501;&#12457;&#12523;&#12480;\&#21442;&#32771;&#36039;&#26009;\&#12304;&#39640;&#22618;&#38656;&#35201;&#35519;&#26619;&#12305;&#22522;&#30990;&#38598;&#35336;_240315&#36865;&#2018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tsudo.city\mcfile\50225%20&#20132;&#36890;&#25919;&#31574;&#35506;\&#65281;&#65281;&#65281;&#20132;&#36890;&#35336;&#30011;&#65281;&#65281;&#65281;\&#12539;&#12539;&#12539;&#26494;&#25144;&#24066;&#22320;&#22495;&#20844;&#20849;&#20132;&#36890;&#27963;&#24615;&#21270;&#21332;&#35696;&#20250;(R6~)\04&#20250;&#35696;&#36039;&#26009;\&#20196;&#21644;6&#24180;&#24230;&#12288;&#31532;1&#22238;&#65288;R6&#24180;5&#26376;15&#26085;&#65289;\&#9733;&#9733;&#9733;&#20250;&#35696;&#36039;&#26009;&#65288;&#37197;&#24067;&#29992;&#65289;\&#22577;&#21578;&#20107;&#38917;&#65297;&#36039;&#26009;&#20316;&#25104;&#12501;&#12457;&#12523;&#12480;\&#21442;&#32771;&#36039;&#26009;\&#12304;&#39640;&#22618;&#38656;&#35201;&#35519;&#26619;&#12305;&#22522;&#30990;&#38598;&#35336;_240315&#36865;&#2018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4066561569343"/>
          <c:y val="9.3701745119839627E-2"/>
          <c:w val="0.76579650346979533"/>
          <c:h val="0.88853937814388539"/>
        </c:manualLayout>
      </c:layout>
      <c:pieChart>
        <c:varyColors val="1"/>
        <c:ser>
          <c:idx val="0"/>
          <c:order val="0"/>
          <c:tx>
            <c:strRef>
              <c:f>[【高塚需要調査】基礎集計_240315送付.xlsx]Sheet2!$F$1</c:f>
              <c:strCache>
                <c:ptCount val="1"/>
                <c:pt idx="0">
                  <c:v>サンプル数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28-4FD2-9BCA-150AE00E81E1}"/>
              </c:ext>
            </c:extLst>
          </c:dPt>
          <c:dPt>
            <c:idx val="1"/>
            <c:bubble3D val="0"/>
            <c:spPr>
              <a:solidFill>
                <a:schemeClr val="accent6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28-4FD2-9BCA-150AE00E81E1}"/>
              </c:ext>
            </c:extLst>
          </c:dPt>
          <c:dPt>
            <c:idx val="2"/>
            <c:bubble3D val="0"/>
            <c:spPr>
              <a:solidFill>
                <a:schemeClr val="accent6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28-4FD2-9BCA-150AE00E81E1}"/>
              </c:ext>
            </c:extLst>
          </c:dPt>
          <c:dPt>
            <c:idx val="3"/>
            <c:bubble3D val="0"/>
            <c:spPr>
              <a:solidFill>
                <a:schemeClr val="accent6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28-4FD2-9BCA-150AE00E81E1}"/>
              </c:ext>
            </c:extLst>
          </c:dPt>
          <c:dPt>
            <c:idx val="4"/>
            <c:bubble3D val="0"/>
            <c:spPr>
              <a:solidFill>
                <a:schemeClr val="accent6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28-4FD2-9BCA-150AE00E81E1}"/>
              </c:ext>
            </c:extLst>
          </c:dPt>
          <c:dPt>
            <c:idx val="5"/>
            <c:bubble3D val="0"/>
            <c:spPr>
              <a:solidFill>
                <a:schemeClr val="accent6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28-4FD2-9BCA-150AE00E81E1}"/>
              </c:ext>
            </c:extLst>
          </c:dPt>
          <c:dLbls>
            <c:dLbl>
              <c:idx val="0"/>
              <c:layout>
                <c:manualLayout>
                  <c:x val="0.21110402803036912"/>
                  <c:y val="1.1059126842016894E-2"/>
                </c:manualLayout>
              </c:layout>
              <c:tx>
                <c:rich>
                  <a:bodyPr/>
                  <a:lstStyle/>
                  <a:p>
                    <a:fld id="{53F3C7E9-0BFB-49C4-93E6-C75A951216EF}" type="CATEGORYNAME">
                      <a:rPr lang="ja-JP" altLang="en-US" sz="700"/>
                      <a:pPr/>
                      <a:t>[分類名]</a:t>
                    </a:fld>
                    <a:r>
                      <a:rPr lang="ja-JP" altLang="en-US" sz="700" baseline="0"/>
                      <a:t>
</a:t>
                    </a:r>
                    <a:r>
                      <a:rPr lang="en-US" altLang="ja-JP" sz="700" baseline="0"/>
                      <a:t>2</a:t>
                    </a:r>
                    <a:br>
                      <a:rPr lang="en-US" altLang="ja-JP" sz="700" baseline="0"/>
                    </a:br>
                    <a:r>
                      <a:rPr lang="en-US" altLang="ja-JP" sz="700" baseline="0"/>
                      <a:t>(</a:t>
                    </a:r>
                    <a:fld id="{4945EE4E-737C-4F7C-A268-7CA8736EE1E3}" type="PERCENTAGE">
                      <a:rPr lang="en-US" altLang="ja-JP" sz="700" baseline="0"/>
                      <a:pPr/>
                      <a:t>[パーセンテージ]</a:t>
                    </a:fld>
                    <a:r>
                      <a:rPr lang="en-US" altLang="ja-JP" sz="700" baseline="0"/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28-4FD2-9BCA-150AE00E81E1}"/>
                </c:ext>
              </c:extLst>
            </c:dLbl>
            <c:dLbl>
              <c:idx val="1"/>
              <c:layout>
                <c:manualLayout>
                  <c:x val="-0.17209020391423893"/>
                  <c:y val="1.2661227014296929E-2"/>
                </c:manualLayout>
              </c:layout>
              <c:tx>
                <c:rich>
                  <a:bodyPr/>
                  <a:lstStyle/>
                  <a:p>
                    <a:fld id="{FD285FE4-3DD5-4C46-BA7E-989BBC343194}" type="CATEGORYNAME">
                      <a:rPr lang="ja-JP" altLang="en-US"/>
                      <a:pPr/>
                      <a:t>[分類名]</a:t>
                    </a:fld>
                    <a:r>
                      <a:rPr lang="ja-JP" altLang="en-US" baseline="0"/>
                      <a:t>
</a:t>
                    </a:r>
                    <a:r>
                      <a:rPr lang="en-US" altLang="ja-JP" baseline="0"/>
                      <a:t>46</a:t>
                    </a:r>
                    <a:br>
                      <a:rPr lang="en-US" altLang="ja-JP" baseline="0"/>
                    </a:br>
                    <a:r>
                      <a:rPr lang="en-US" altLang="ja-JP" baseline="0"/>
                      <a:t>(</a:t>
                    </a:r>
                    <a:fld id="{5C7495F0-1EC5-4847-9830-653085FEAEBA}" type="PERCENTAGE">
                      <a:rPr lang="en-US" altLang="ja-JP" baseline="0"/>
                      <a:pPr/>
                      <a:t>[パーセンテージ]</a:t>
                    </a:fld>
                    <a:r>
                      <a:rPr lang="en-US" altLang="ja-JP" baseline="0"/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28-4FD2-9BCA-150AE00E81E1}"/>
                </c:ext>
              </c:extLst>
            </c:dLbl>
            <c:dLbl>
              <c:idx val="2"/>
              <c:layout>
                <c:manualLayout>
                  <c:x val="0.15816577948751545"/>
                  <c:y val="-0.10166247181716837"/>
                </c:manualLayout>
              </c:layout>
              <c:tx>
                <c:rich>
                  <a:bodyPr/>
                  <a:lstStyle/>
                  <a:p>
                    <a:fld id="{845CF545-6332-4F5A-9AEB-4B25B0FC815B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/>
                      <a:t>
</a:t>
                    </a:r>
                    <a:r>
                      <a:rPr lang="en-US" altLang="zh-TW" baseline="0"/>
                      <a:t>20</a:t>
                    </a:r>
                    <a:br>
                      <a:rPr lang="en-US" altLang="zh-TW" baseline="0"/>
                    </a:br>
                    <a:r>
                      <a:rPr lang="en-US" altLang="zh-TW" baseline="0"/>
                      <a:t>(</a:t>
                    </a:r>
                    <a:fld id="{A4D011F6-3251-4202-BC29-BE2F5E5D8E60}" type="PERCENTAGE">
                      <a:rPr lang="en-US" altLang="zh-TW" baseline="0"/>
                      <a:pPr/>
                      <a:t>[パーセンテージ]</a:t>
                    </a:fld>
                    <a:r>
                      <a:rPr lang="en-US" altLang="zh-TW" baseline="0"/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28-4FD2-9BCA-150AE00E81E1}"/>
                </c:ext>
              </c:extLst>
            </c:dLbl>
            <c:dLbl>
              <c:idx val="3"/>
              <c:layout>
                <c:manualLayout>
                  <c:x val="0.11975195209946757"/>
                  <c:y val="-5.7344181096444548E-2"/>
                </c:manualLayout>
              </c:layout>
              <c:tx>
                <c:rich>
                  <a:bodyPr/>
                  <a:lstStyle/>
                  <a:p>
                    <a:fld id="{F3D99E9B-16F0-40EA-A219-F02EAC17F067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/>
                      <a:t>
</a:t>
                    </a:r>
                    <a:r>
                      <a:rPr lang="en-US" altLang="zh-TW" baseline="0"/>
                      <a:t>8</a:t>
                    </a:r>
                    <a:br>
                      <a:rPr lang="en-US" altLang="zh-TW" baseline="0"/>
                    </a:br>
                    <a:r>
                      <a:rPr lang="en-US" altLang="zh-TW" baseline="0"/>
                      <a:t>(</a:t>
                    </a:r>
                    <a:fld id="{26CEBE3D-9BE5-4245-9450-0C69B2D301FF}" type="PERCENTAGE">
                      <a:rPr lang="en-US" altLang="zh-TW" baseline="0"/>
                      <a:pPr/>
                      <a:t>[パーセンテージ]</a:t>
                    </a:fld>
                    <a:r>
                      <a:rPr lang="en-US" altLang="zh-TW" baseline="0"/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28-4FD2-9BCA-150AE00E81E1}"/>
                </c:ext>
              </c:extLst>
            </c:dLbl>
            <c:dLbl>
              <c:idx val="4"/>
              <c:layout>
                <c:manualLayout>
                  <c:x val="0.17023158154911633"/>
                  <c:y val="0.11514771802829339"/>
                </c:manualLayout>
              </c:layout>
              <c:tx>
                <c:rich>
                  <a:bodyPr/>
                  <a:lstStyle/>
                  <a:p>
                    <a:fld id="{48AB22F8-F207-4CC8-914F-F49C122918E7}" type="CATEGORYNAME">
                      <a:rPr lang="zh-TW" altLang="en-US"/>
                      <a:pPr/>
                      <a:t>[分類名]</a:t>
                    </a:fld>
                    <a:r>
                      <a:rPr lang="zh-TW" altLang="en-US" baseline="0"/>
                      <a:t>
</a:t>
                    </a:r>
                    <a:r>
                      <a:rPr lang="en-US" altLang="zh-TW" baseline="0"/>
                      <a:t>15</a:t>
                    </a:r>
                    <a:br>
                      <a:rPr lang="en-US" altLang="zh-TW" baseline="0"/>
                    </a:br>
                    <a:r>
                      <a:rPr lang="en-US" altLang="zh-TW" baseline="0"/>
                      <a:t>(</a:t>
                    </a:r>
                    <a:fld id="{EAB4FF6B-476A-485D-953A-8480CA3FF1AA}" type="PERCENTAGE">
                      <a:rPr lang="en-US" altLang="zh-TW" baseline="0"/>
                      <a:pPr/>
                      <a:t>[パーセンテージ]</a:t>
                    </a:fld>
                    <a:r>
                      <a:rPr lang="en-US" altLang="zh-TW" baseline="0"/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328-4FD2-9BCA-150AE00E81E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B039556-F460-4F83-B7BA-E6BF657719C7}" type="CATEGORYNAME">
                      <a:rPr lang="zh-TW" altLang="en-US">
                        <a:solidFill>
                          <a:sysClr val="windowText" lastClr="000000"/>
                        </a:solidFill>
                      </a:rPr>
                      <a:pPr/>
                      <a:t>[分類名]</a:t>
                    </a:fld>
                    <a:r>
                      <a:rPr lang="zh-TW" altLang="en-US" baseline="0">
                        <a:solidFill>
                          <a:sysClr val="windowText" lastClr="000000"/>
                        </a:solidFill>
                      </a:rPr>
                      <a:t>
</a:t>
                    </a:r>
                    <a:r>
                      <a:rPr lang="en-US" altLang="zh-TW" baseline="0">
                        <a:solidFill>
                          <a:sysClr val="windowText" lastClr="000000"/>
                        </a:solidFill>
                      </a:rPr>
                      <a:t>11</a:t>
                    </a:r>
                    <a:br>
                      <a:rPr lang="en-US" altLang="zh-TW" baseline="0">
                        <a:solidFill>
                          <a:sysClr val="windowText" lastClr="000000"/>
                        </a:solidFill>
                      </a:rPr>
                    </a:br>
                    <a:r>
                      <a:rPr lang="en-US" altLang="zh-TW" baseline="0">
                        <a:solidFill>
                          <a:sysClr val="windowText" lastClr="000000"/>
                        </a:solidFill>
                      </a:rPr>
                      <a:t>(</a:t>
                    </a:r>
                    <a:fld id="{A1589EE7-92AA-46C0-AA05-630B1A590888}" type="PERCENTAGE">
                      <a:rPr lang="en-US" altLang="zh-TW" baseline="0">
                        <a:solidFill>
                          <a:sysClr val="windowText" lastClr="000000"/>
                        </a:solidFill>
                      </a:rPr>
                      <a:pPr/>
                      <a:t>[パーセンテージ]</a:t>
                    </a:fld>
                    <a:r>
                      <a:rPr lang="en-US" altLang="zh-TW" baseline="0">
                        <a:solidFill>
                          <a:sysClr val="windowText" lastClr="000000"/>
                        </a:solidFill>
                      </a:rPr>
                      <a:t>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328-4FD2-9BCA-150AE00E81E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[【高塚需要調査】基礎集計_240315送付.xlsx]Sheet2!$E$2:$E$7</c:f>
              <c:strCache>
                <c:ptCount val="6"/>
                <c:pt idx="0">
                  <c:v>月１回未満</c:v>
                </c:pt>
                <c:pt idx="1">
                  <c:v>月１回～</c:v>
                </c:pt>
                <c:pt idx="2">
                  <c:v>週１回～</c:v>
                </c:pt>
                <c:pt idx="3">
                  <c:v>週２回～</c:v>
                </c:pt>
                <c:pt idx="4">
                  <c:v>週３回～</c:v>
                </c:pt>
                <c:pt idx="5">
                  <c:v>週４回～</c:v>
                </c:pt>
              </c:strCache>
            </c:strRef>
          </c:cat>
          <c:val>
            <c:numRef>
              <c:f>[【高塚需要調査】基礎集計_240315送付.xlsx]Sheet2!$F$2:$F$7</c:f>
              <c:numCache>
                <c:formatCode>General</c:formatCode>
                <c:ptCount val="6"/>
                <c:pt idx="0">
                  <c:v>2</c:v>
                </c:pt>
                <c:pt idx="1">
                  <c:v>46</c:v>
                </c:pt>
                <c:pt idx="2">
                  <c:v>20</c:v>
                </c:pt>
                <c:pt idx="3">
                  <c:v>8</c:v>
                </c:pt>
                <c:pt idx="4">
                  <c:v>15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28-4FD2-9BCA-150AE00E81E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[【高塚需要調査】基礎集計_240315送付.xlsx]Sheet2!$G$1</c15:sqref>
                        </c15:formulaRef>
                      </c:ext>
                    </c:extLst>
                    <c:strCache>
                      <c:ptCount val="1"/>
                      <c:pt idx="0">
                        <c:v>割合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6">
                        <a:tint val="5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E328-4FD2-9BCA-150AE00E81E1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6">
                        <a:tint val="7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E328-4FD2-9BCA-150AE00E81E1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>
                        <a:tint val="9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E328-4FD2-9BCA-150AE00E81E1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6">
                        <a:shade val="9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E328-4FD2-9BCA-150AE00E81E1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6">
                        <a:shade val="7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E328-4FD2-9BCA-150AE00E81E1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>
                        <a:shade val="50000"/>
                      </a:schemeClr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E328-4FD2-9BCA-150AE00E81E1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ja-JP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[【高塚需要調査】基礎集計_240315送付.xlsx]Sheet2!$E$2:$E$7</c15:sqref>
                        </c15:formulaRef>
                      </c:ext>
                    </c:extLst>
                    <c:strCache>
                      <c:ptCount val="6"/>
                      <c:pt idx="0">
                        <c:v>月１回未満</c:v>
                      </c:pt>
                      <c:pt idx="1">
                        <c:v>月１回～</c:v>
                      </c:pt>
                      <c:pt idx="2">
                        <c:v>週１回～</c:v>
                      </c:pt>
                      <c:pt idx="3">
                        <c:v>週２回～</c:v>
                      </c:pt>
                      <c:pt idx="4">
                        <c:v>週３回～</c:v>
                      </c:pt>
                      <c:pt idx="5">
                        <c:v>週４回～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[【高塚需要調査】基礎集計_240315送付.xlsx]Sheet2!$G$2:$G$7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1.9607843137254902E-2</c:v>
                      </c:pt>
                      <c:pt idx="1">
                        <c:v>0.45098039215686275</c:v>
                      </c:pt>
                      <c:pt idx="2">
                        <c:v>0.19607843137254902</c:v>
                      </c:pt>
                      <c:pt idx="3">
                        <c:v>7.8431372549019607E-2</c:v>
                      </c:pt>
                      <c:pt idx="4">
                        <c:v>0.14705882352941177</c:v>
                      </c:pt>
                      <c:pt idx="5">
                        <c:v>0.10784313725490197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E328-4FD2-9BCA-150AE00E81E1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70AD47">
        <a:lumMod val="20000"/>
        <a:lumOff val="80000"/>
        <a:alpha val="50000"/>
      </a:srgbClr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[【高塚需要調査】基礎集計_240315送付.xlsx]pivot!$F$124:$F$133</c:f>
              <c:strCache>
                <c:ptCount val="10"/>
                <c:pt idx="0">
                  <c:v>自分が運転する車・バイクで十分である</c:v>
                </c:pt>
                <c:pt idx="1">
                  <c:v>家族等の送迎で十分である</c:v>
                </c:pt>
                <c:pt idx="2">
                  <c:v>徒歩・自転車で十分である</c:v>
                </c:pt>
                <c:pt idx="3">
                  <c:v>始発便が遅すぎる</c:v>
                </c:pt>
                <c:pt idx="4">
                  <c:v>最終便が早すぎる</c:v>
                </c:pt>
                <c:pt idx="5">
                  <c:v>土日祝日に使えない</c:v>
                </c:pt>
                <c:pt idx="6">
                  <c:v>便数が少ない</c:v>
                </c:pt>
                <c:pt idx="7">
                  <c:v>運賃が高い</c:v>
                </c:pt>
                <c:pt idx="8">
                  <c:v>停留所が遠い、ルートが合わない</c:v>
                </c:pt>
                <c:pt idx="9">
                  <c:v>その他</c:v>
                </c:pt>
              </c:strCache>
            </c:strRef>
          </c:cat>
          <c:val>
            <c:numRef>
              <c:f>[【高塚需要調査】基礎集計_240315送付.xlsx]pivot!$H$124:$H$133</c:f>
              <c:numCache>
                <c:formatCode>0.0%</c:formatCode>
                <c:ptCount val="10"/>
                <c:pt idx="0">
                  <c:v>0.41114982578397213</c:v>
                </c:pt>
                <c:pt idx="1">
                  <c:v>0.17073170731707318</c:v>
                </c:pt>
                <c:pt idx="2">
                  <c:v>0.34494773519163763</c:v>
                </c:pt>
                <c:pt idx="3">
                  <c:v>2.7874564459930314E-2</c:v>
                </c:pt>
                <c:pt idx="4">
                  <c:v>3.484320557491289E-2</c:v>
                </c:pt>
                <c:pt idx="5">
                  <c:v>0.16027874564459929</c:v>
                </c:pt>
                <c:pt idx="6">
                  <c:v>0.156794425087108</c:v>
                </c:pt>
                <c:pt idx="7">
                  <c:v>0.33797909407665505</c:v>
                </c:pt>
                <c:pt idx="8">
                  <c:v>0.4425087108013937</c:v>
                </c:pt>
                <c:pt idx="9">
                  <c:v>0.10452961672473868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C-4313-826B-2F7D947B3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26504224"/>
        <c:axId val="467448944"/>
      </c:barChart>
      <c:catAx>
        <c:axId val="426504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BIZ UDゴシック" panose="020B0400000000000000" pitchFamily="49" charset="-128"/>
                <a:cs typeface="+mn-cs"/>
              </a:defRPr>
            </a:pPr>
            <a:endParaRPr lang="ja-JP"/>
          </a:p>
        </c:txPr>
        <c:crossAx val="467448944"/>
        <c:crosses val="autoZero"/>
        <c:auto val="1"/>
        <c:lblAlgn val="ctr"/>
        <c:lblOffset val="100"/>
        <c:noMultiLvlLbl val="0"/>
      </c:catAx>
      <c:valAx>
        <c:axId val="4674489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650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83890598337052"/>
          <c:y val="0.11258920683364503"/>
          <c:w val="0.69084102388084478"/>
          <c:h val="0.8385714859391673"/>
        </c:manualLayout>
      </c:layout>
      <c:pieChart>
        <c:varyColors val="1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3B-4D85-BA6C-A2A6434196FC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3B-4D85-BA6C-A2A6434196FC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3B-4D85-BA6C-A2A6434196F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3B-4D85-BA6C-A2A6434196FC}"/>
              </c:ext>
            </c:extLst>
          </c:dPt>
          <c:dLbls>
            <c:dLbl>
              <c:idx val="0"/>
              <c:layout>
                <c:manualLayout>
                  <c:x val="-0.18473895582329317"/>
                  <c:y val="0.159722222222222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50" b="0" i="0" u="none" strike="noStrike" kern="1200" cap="all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BIZ UDPゴシック" panose="020B0400000000000000" pitchFamily="50" charset="-128"/>
                        <a:cs typeface="+mn-cs"/>
                      </a:defRPr>
                    </a:pPr>
                    <a:fld id="{3A5EC369-567B-49ED-9C90-66EDFD0E93E3}" type="CATEGORYNAME">
                      <a:rPr lang="ja-JP" altLang="en-US" sz="950" b="1" cap="all" baseline="0"/>
                      <a:pPr>
                        <a:defRPr sz="950" cap="all">
                          <a:ea typeface="BIZ UDPゴシック" panose="020B0400000000000000" pitchFamily="50" charset="-128"/>
                        </a:defRPr>
                      </a:pPr>
                      <a:t>[分類名]</a:t>
                    </a:fld>
                    <a:r>
                      <a:rPr lang="ja-JP" altLang="en-US" sz="950" b="1" cap="all" baseline="0" dirty="0"/>
                      <a:t>
</a:t>
                    </a:r>
                    <a:fld id="{138CB0AB-85F7-4FC6-89C4-AC02FB374A81}" type="PERCENTAGE">
                      <a:rPr lang="en-US" altLang="ja-JP" sz="950" b="1" cap="all" baseline="0"/>
                      <a:pPr>
                        <a:defRPr sz="950" cap="all">
                          <a:ea typeface="BIZ UDPゴシック" panose="020B0400000000000000" pitchFamily="50" charset="-128"/>
                        </a:defRPr>
                      </a:pPr>
                      <a:t>[パーセンテージ]</a:t>
                    </a:fld>
                    <a:r>
                      <a:rPr lang="ja-JP" altLang="en-US" sz="950" b="1" cap="all" baseline="0" dirty="0"/>
                      <a:t/>
                    </a:r>
                    <a:br>
                      <a:rPr lang="ja-JP" altLang="en-US" sz="950" b="1" cap="all" baseline="0" dirty="0"/>
                    </a:br>
                    <a:r>
                      <a:rPr lang="ja-JP" altLang="en-US" sz="950" b="1" cap="all" baseline="0" dirty="0"/>
                      <a:t>（</a:t>
                    </a:r>
                    <a:r>
                      <a:rPr lang="en-US" altLang="ja-JP" sz="950" b="1" cap="all" baseline="0" dirty="0"/>
                      <a:t>102</a:t>
                    </a:r>
                    <a:r>
                      <a:rPr lang="ja-JP" altLang="en-US" sz="950" b="1" cap="all" baseline="0" dirty="0"/>
                      <a:t>人）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50" b="0" i="0" u="none" strike="noStrike" kern="1200" cap="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BIZ UDP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83935742971888"/>
                      <c:h val="0.3263888888888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C3B-4D85-BA6C-A2A6434196FC}"/>
                </c:ext>
              </c:extLst>
            </c:dLbl>
            <c:dLbl>
              <c:idx val="1"/>
              <c:layout>
                <c:manualLayout>
                  <c:x val="-9.6285024692557786E-2"/>
                  <c:y val="-0.120285831364188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50" b="0" i="0" u="none" strike="noStrike" kern="1200" cap="all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BIZ UDPゴシック" panose="020B0400000000000000" pitchFamily="50" charset="-128"/>
                        <a:cs typeface="+mn-cs"/>
                      </a:defRPr>
                    </a:pPr>
                    <a:fld id="{1B812890-60E1-43D2-B7FA-72C9DADFA0EF}" type="CATEGORYNAME">
                      <a:rPr lang="ja-JP" altLang="en-US" sz="950" b="1" cap="all" baseline="0"/>
                      <a:pPr>
                        <a:defRPr sz="950" cap="all">
                          <a:ea typeface="BIZ UDPゴシック" panose="020B0400000000000000" pitchFamily="50" charset="-128"/>
                        </a:defRPr>
                      </a:pPr>
                      <a:t>[分類名]</a:t>
                    </a:fld>
                    <a:r>
                      <a:rPr lang="ja-JP" altLang="en-US" sz="950" b="1" cap="all" baseline="0"/>
                      <a:t>
</a:t>
                    </a:r>
                    <a:fld id="{9FEEF661-B074-4024-B396-FE111011623F}" type="PERCENTAGE">
                      <a:rPr lang="en-US" altLang="ja-JP" sz="950" b="1" cap="all" baseline="0"/>
                      <a:pPr>
                        <a:defRPr sz="950" cap="all">
                          <a:ea typeface="BIZ UDPゴシック" panose="020B0400000000000000" pitchFamily="50" charset="-128"/>
                        </a:defRPr>
                      </a:pPr>
                      <a:t>[パーセンテージ]</a:t>
                    </a:fld>
                    <a:r>
                      <a:rPr lang="en-US" altLang="ja-JP" sz="950" b="1" cap="all" baseline="0"/>
                      <a:t/>
                    </a:r>
                    <a:br>
                      <a:rPr lang="en-US" altLang="ja-JP" sz="950" b="1" cap="all" baseline="0"/>
                    </a:br>
                    <a:r>
                      <a:rPr lang="ja-JP" altLang="en-US" sz="950" b="1" cap="all" baseline="0"/>
                      <a:t>（</a:t>
                    </a:r>
                    <a:r>
                      <a:rPr lang="en-US" altLang="ja-JP" sz="950" b="1" cap="all" baseline="0"/>
                      <a:t>95</a:t>
                    </a:r>
                    <a:r>
                      <a:rPr lang="ja-JP" altLang="en-US" sz="950" b="1" cap="all" baseline="0"/>
                      <a:t>人）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50" b="0" i="0" u="none" strike="noStrike" kern="1200" cap="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BIZ UDP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46184738955823"/>
                      <c:h val="0.219907407407407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3B-4D85-BA6C-A2A6434196FC}"/>
                </c:ext>
              </c:extLst>
            </c:dLbl>
            <c:dLbl>
              <c:idx val="2"/>
              <c:layout>
                <c:manualLayout>
                  <c:x val="0.2289156626506024"/>
                  <c:y val="-0.10981116943715369"/>
                </c:manualLayout>
              </c:layout>
              <c:tx>
                <c:rich>
                  <a:bodyPr/>
                  <a:lstStyle/>
                  <a:p>
                    <a:fld id="{9CE68FF3-DD99-4ED7-A7D5-97C280515400}" type="CATEGORYNAME">
                      <a:rPr lang="ja-JP" altLang="en-US" b="1"/>
                      <a:pPr/>
                      <a:t>[分類名]</a:t>
                    </a:fld>
                    <a:r>
                      <a:rPr lang="ja-JP" altLang="en-US" b="1" baseline="0"/>
                      <a:t>
</a:t>
                    </a:r>
                    <a:fld id="{ED975EE7-F573-4641-8B27-7B1DECF596CE}" type="PERCENTAGE">
                      <a:rPr lang="en-US" altLang="ja-JP" b="1" baseline="0"/>
                      <a:pPr/>
                      <a:t>[パーセンテージ]</a:t>
                    </a:fld>
                    <a:endParaRPr lang="en-US" altLang="ja-JP" b="1" baseline="0"/>
                  </a:p>
                  <a:p>
                    <a:r>
                      <a:rPr lang="ja-JP" altLang="en-US" b="1" baseline="0"/>
                      <a:t>（</a:t>
                    </a:r>
                    <a:r>
                      <a:rPr lang="en-US" altLang="ja-JP" b="1" baseline="0"/>
                      <a:t>287</a:t>
                    </a:r>
                    <a:r>
                      <a:rPr lang="ja-JP" altLang="en-US" b="1" baseline="0"/>
                      <a:t>人）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9959839357429"/>
                      <c:h val="0.239583333333333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3B-4D85-BA6C-A2A6434196FC}"/>
                </c:ext>
              </c:extLst>
            </c:dLbl>
            <c:dLbl>
              <c:idx val="3"/>
              <c:layout>
                <c:manualLayout>
                  <c:x val="-0.2908016493015812"/>
                  <c:y val="0.809990739453718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50" b="0" i="0" u="none" strike="noStrike" kern="1200" cap="all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BIZ UDPゴシック" panose="020B0400000000000000" pitchFamily="50" charset="-128"/>
                        <a:cs typeface="+mn-cs"/>
                      </a:defRPr>
                    </a:pPr>
                    <a:fld id="{2D82B0E4-7E95-48D0-92CE-020F453C49F5}" type="CATEGORYNAME">
                      <a:rPr lang="ja-JP" altLang="en-US" sz="750" cap="all" baseline="0"/>
                      <a:pPr>
                        <a:defRPr sz="950" cap="all">
                          <a:ea typeface="BIZ UDPゴシック" panose="020B0400000000000000" pitchFamily="50" charset="-128"/>
                        </a:defRPr>
                      </a:pPr>
                      <a:t>[分類名]</a:t>
                    </a:fld>
                    <a:r>
                      <a:rPr lang="ja-JP" altLang="en-US" sz="750" cap="all" baseline="0"/>
                      <a:t>
</a:t>
                    </a:r>
                    <a:fld id="{6BCC2084-E69A-465C-8C5F-AB5AD0439208}" type="PERCENTAGE">
                      <a:rPr lang="en-US" altLang="ja-JP" sz="750" cap="all" baseline="0"/>
                      <a:pPr>
                        <a:defRPr sz="950" cap="all">
                          <a:ea typeface="BIZ UDPゴシック" panose="020B0400000000000000" pitchFamily="50" charset="-128"/>
                        </a:defRPr>
                      </a:pPr>
                      <a:t>[パーセンテージ]</a:t>
                    </a:fld>
                    <a:endParaRPr lang="ja-JP" altLang="en-US" sz="750" cap="all" baseline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50" b="0" i="0" u="none" strike="noStrike" kern="1200" cap="all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BIZ UDPゴシック" panose="020B0400000000000000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54794520547946"/>
                      <c:h val="0.1304009666763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C3B-4D85-BA6C-A2A6434196F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50" b="0" i="0" u="none" strike="noStrike" kern="1200" cap="all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'Sheet1 (2)'!$A$2:$D$2</c:f>
              <c:strCache>
                <c:ptCount val="4"/>
                <c:pt idx="0">
                  <c:v>利用する</c:v>
                </c:pt>
                <c:pt idx="1">
                  <c:v>将来的には利用する</c:v>
                </c:pt>
                <c:pt idx="2">
                  <c:v>利用しない</c:v>
                </c:pt>
                <c:pt idx="3">
                  <c:v>不明</c:v>
                </c:pt>
              </c:strCache>
            </c:strRef>
          </c:cat>
          <c:val>
            <c:numRef>
              <c:f>'Sheet1 (2)'!$A$3:$D$3</c:f>
              <c:numCache>
                <c:formatCode>General</c:formatCode>
                <c:ptCount val="4"/>
                <c:pt idx="0" formatCode="0.0">
                  <c:v>21</c:v>
                </c:pt>
                <c:pt idx="1">
                  <c:v>19.600000000000001</c:v>
                </c:pt>
                <c:pt idx="2">
                  <c:v>59.2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3B-4D85-BA6C-A2A6434196F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E2F0D9">
        <a:alpha val="50196"/>
      </a:srgbClr>
    </a:solidFill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094299A1-CBD9-4025-96F4-7ECFCF17D02F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1" y="4776792"/>
            <a:ext cx="5438775" cy="3908425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C469014F-5470-4CE1-AEE6-3673ED2A4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25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1pPr>
    <a:lvl2pPr marL="703882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2pPr>
    <a:lvl3pPr marL="1407766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3pPr>
    <a:lvl4pPr marL="2111648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4pPr>
    <a:lvl5pPr marL="2815531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5pPr>
    <a:lvl6pPr marL="3519414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6pPr>
    <a:lvl7pPr marL="4223297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7pPr>
    <a:lvl8pPr marL="4927180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8pPr>
    <a:lvl9pPr marL="5631063" algn="l" defTabSz="1407766" rtl="0" eaLnBrk="1" latinLnBrk="0" hangingPunct="1">
      <a:defRPr kumimoji="1" sz="18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21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7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36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81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16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8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62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35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12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3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85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D67F3-85ED-4A27-AC1B-932C3ECF2EEE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71DFB-E717-47DC-89F6-5F52AFFCA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72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56975" y="86581"/>
            <a:ext cx="4867457" cy="549925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 smtClean="0">
                <a:solidFill>
                  <a:srgbClr val="00743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高塚新田地区需要調査について</a:t>
            </a:r>
            <a:endParaRPr lang="ja-JP" altLang="en-US" sz="2400" b="1" dirty="0">
              <a:solidFill>
                <a:srgbClr val="00743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71" y="112059"/>
            <a:ext cx="2278002" cy="49186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792096" y="769262"/>
            <a:ext cx="5998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『</a:t>
            </a:r>
            <a:r>
              <a:rPr lang="ja-JP" altLang="en-US" sz="14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コミュニティバス導入の手引き</a:t>
            </a:r>
            <a:r>
              <a:rPr lang="en-US" altLang="ja-JP" sz="14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』</a:t>
            </a:r>
            <a:r>
              <a:rPr lang="ja-JP" altLang="en-US" sz="14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に基づき、</a:t>
            </a:r>
            <a:r>
              <a:rPr lang="ja-JP" altLang="en-US" sz="1400" dirty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高塚新田地区</a:t>
            </a:r>
            <a:r>
              <a:rPr lang="ja-JP" altLang="en-US" sz="14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は検討</a:t>
            </a:r>
            <a:r>
              <a:rPr lang="ja-JP" altLang="en-US" sz="1400" dirty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主体となる地域</a:t>
            </a:r>
            <a:r>
              <a:rPr lang="ja-JP" altLang="en-US" sz="14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組織が設立され、コミュニティバス導入検討</a:t>
            </a:r>
            <a:r>
              <a:rPr lang="ja-JP" altLang="en-US" sz="1400" dirty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を進めている。</a:t>
            </a:r>
            <a:endParaRPr lang="en-US" altLang="ja-JP" sz="1400" dirty="0">
              <a:solidFill>
                <a:srgbClr val="00462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95" name="グループ化 94"/>
          <p:cNvGrpSpPr/>
          <p:nvPr/>
        </p:nvGrpSpPr>
        <p:grpSpPr>
          <a:xfrm>
            <a:off x="4598276" y="1684917"/>
            <a:ext cx="2148663" cy="5281150"/>
            <a:chOff x="4594705" y="1686574"/>
            <a:chExt cx="2148663" cy="5281150"/>
          </a:xfrm>
        </p:grpSpPr>
        <p:grpSp>
          <p:nvGrpSpPr>
            <p:cNvPr id="89" name="グループ化 88"/>
            <p:cNvGrpSpPr/>
            <p:nvPr/>
          </p:nvGrpSpPr>
          <p:grpSpPr>
            <a:xfrm>
              <a:off x="4594705" y="1686574"/>
              <a:ext cx="150350" cy="5281150"/>
              <a:chOff x="4696305" y="1686574"/>
              <a:chExt cx="150350" cy="5281150"/>
            </a:xfrm>
          </p:grpSpPr>
          <p:cxnSp>
            <p:nvCxnSpPr>
              <p:cNvPr id="80" name="直線コネクタ 79"/>
              <p:cNvCxnSpPr/>
              <p:nvPr/>
            </p:nvCxnSpPr>
            <p:spPr>
              <a:xfrm flipH="1">
                <a:off x="4774655" y="1754096"/>
                <a:ext cx="545" cy="5112000"/>
              </a:xfrm>
              <a:prstGeom prst="line">
                <a:avLst/>
              </a:prstGeom>
              <a:ln w="19050">
                <a:solidFill>
                  <a:srgbClr val="00462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楕円 83"/>
              <p:cNvSpPr/>
              <p:nvPr/>
            </p:nvSpPr>
            <p:spPr>
              <a:xfrm>
                <a:off x="4696305" y="1686574"/>
                <a:ext cx="144000" cy="144000"/>
              </a:xfrm>
              <a:prstGeom prst="ellipse">
                <a:avLst/>
              </a:prstGeom>
              <a:solidFill>
                <a:srgbClr val="00462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楕円 85"/>
              <p:cNvSpPr/>
              <p:nvPr/>
            </p:nvSpPr>
            <p:spPr>
              <a:xfrm>
                <a:off x="4702655" y="6823724"/>
                <a:ext cx="144000" cy="144000"/>
              </a:xfrm>
              <a:prstGeom prst="ellipse">
                <a:avLst/>
              </a:prstGeom>
              <a:solidFill>
                <a:srgbClr val="00462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1" name="楕円 90"/>
            <p:cNvSpPr/>
            <p:nvPr/>
          </p:nvSpPr>
          <p:spPr>
            <a:xfrm>
              <a:off x="4601055" y="4705999"/>
              <a:ext cx="144000" cy="144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4684008" y="5128097"/>
              <a:ext cx="2059360" cy="39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b="1" dirty="0" smtClean="0">
                  <a:solidFill>
                    <a:srgbClr val="00462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令和６年度実施予定</a:t>
              </a:r>
              <a:endParaRPr lang="en-US" altLang="ja-JP" sz="1600" b="1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245264" y="1631922"/>
            <a:ext cx="4359361" cy="5313033"/>
            <a:chOff x="245264" y="1631922"/>
            <a:chExt cx="4359361" cy="5313033"/>
          </a:xfrm>
        </p:grpSpPr>
        <p:grpSp>
          <p:nvGrpSpPr>
            <p:cNvPr id="78" name="グループ化 77"/>
            <p:cNvGrpSpPr/>
            <p:nvPr/>
          </p:nvGrpSpPr>
          <p:grpSpPr>
            <a:xfrm>
              <a:off x="245264" y="1631922"/>
              <a:ext cx="4359361" cy="5313033"/>
              <a:chOff x="245264" y="1479522"/>
              <a:chExt cx="4359361" cy="5313033"/>
            </a:xfrm>
          </p:grpSpPr>
          <p:grpSp>
            <p:nvGrpSpPr>
              <p:cNvPr id="70" name="グループ化 69"/>
              <p:cNvGrpSpPr/>
              <p:nvPr/>
            </p:nvGrpSpPr>
            <p:grpSpPr>
              <a:xfrm>
                <a:off x="245264" y="1479522"/>
                <a:ext cx="4359361" cy="5313033"/>
                <a:chOff x="3066738" y="3549622"/>
                <a:chExt cx="4359361" cy="5313033"/>
              </a:xfrm>
            </p:grpSpPr>
            <p:grpSp>
              <p:nvGrpSpPr>
                <p:cNvPr id="69" name="グループ化 68"/>
                <p:cNvGrpSpPr/>
                <p:nvPr/>
              </p:nvGrpSpPr>
              <p:grpSpPr>
                <a:xfrm>
                  <a:off x="3066738" y="3549622"/>
                  <a:ext cx="4359361" cy="5313033"/>
                  <a:chOff x="542949" y="3778222"/>
                  <a:chExt cx="4359361" cy="5313033"/>
                </a:xfrm>
              </p:grpSpPr>
              <p:grpSp>
                <p:nvGrpSpPr>
                  <p:cNvPr id="31" name="グループ化 30"/>
                  <p:cNvGrpSpPr/>
                  <p:nvPr/>
                </p:nvGrpSpPr>
                <p:grpSpPr>
                  <a:xfrm>
                    <a:off x="542949" y="3778222"/>
                    <a:ext cx="4295217" cy="515706"/>
                    <a:chOff x="-101867" y="3778121"/>
                    <a:chExt cx="4295217" cy="515706"/>
                  </a:xfrm>
                </p:grpSpPr>
                <p:sp>
                  <p:nvSpPr>
                    <p:cNvPr id="29" name="正方形/長方形 28"/>
                    <p:cNvSpPr/>
                    <p:nvPr/>
                  </p:nvSpPr>
                  <p:spPr>
                    <a:xfrm>
                      <a:off x="-101867" y="3778121"/>
                      <a:ext cx="853516" cy="51570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" name="テキスト ボックス 19"/>
                    <p:cNvSpPr txBox="1"/>
                    <p:nvPr/>
                  </p:nvSpPr>
                  <p:spPr>
                    <a:xfrm>
                      <a:off x="5576" y="3790868"/>
                      <a:ext cx="638630" cy="4462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ステップ</a:t>
                      </a:r>
                    </a:p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１</a:t>
                      </a:r>
                      <a:endParaRPr kumimoji="1" lang="ja-JP" altLang="en-US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  <p:sp>
                  <p:nvSpPr>
                    <p:cNvPr id="28" name="正方形/長方形 27"/>
                    <p:cNvSpPr/>
                    <p:nvPr/>
                  </p:nvSpPr>
                  <p:spPr>
                    <a:xfrm>
                      <a:off x="853334" y="3778121"/>
                      <a:ext cx="3340016" cy="51570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2" name="テキスト ボックス 21"/>
                    <p:cNvSpPr txBox="1"/>
                    <p:nvPr/>
                  </p:nvSpPr>
                  <p:spPr>
                    <a:xfrm>
                      <a:off x="923238" y="3865714"/>
                      <a:ext cx="1498685" cy="340519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事前準備</a:t>
                      </a:r>
                      <a:endParaRPr kumimoji="1" lang="ja-JP" altLang="en-US" sz="1400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  <p:sp>
                  <p:nvSpPr>
                    <p:cNvPr id="21" name="テキスト ボックス 20"/>
                    <p:cNvSpPr txBox="1"/>
                    <p:nvPr/>
                  </p:nvSpPr>
                  <p:spPr>
                    <a:xfrm>
                      <a:off x="2474938" y="3785996"/>
                      <a:ext cx="1513509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・地域組織を設立</a:t>
                      </a:r>
                      <a:endParaRPr kumimoji="1" lang="en-US" altLang="ja-JP" sz="11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・地域ニーズを把握</a:t>
                      </a:r>
                    </a:p>
                  </p:txBody>
                </p:sp>
              </p:grpSp>
              <p:grpSp>
                <p:nvGrpSpPr>
                  <p:cNvPr id="32" name="グループ化 31"/>
                  <p:cNvGrpSpPr/>
                  <p:nvPr/>
                </p:nvGrpSpPr>
                <p:grpSpPr>
                  <a:xfrm>
                    <a:off x="545991" y="4430333"/>
                    <a:ext cx="4292173" cy="1330023"/>
                    <a:chOff x="-101867" y="3778120"/>
                    <a:chExt cx="4292173" cy="1330023"/>
                  </a:xfrm>
                </p:grpSpPr>
                <p:sp>
                  <p:nvSpPr>
                    <p:cNvPr id="33" name="正方形/長方形 32"/>
                    <p:cNvSpPr/>
                    <p:nvPr/>
                  </p:nvSpPr>
                  <p:spPr>
                    <a:xfrm>
                      <a:off x="-101867" y="3778120"/>
                      <a:ext cx="853516" cy="1330023"/>
                    </a:xfrm>
                    <a:prstGeom prst="rect">
                      <a:avLst/>
                    </a:prstGeom>
                    <a:solidFill>
                      <a:srgbClr val="C5E0B4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4" name="テキスト ボックス 33"/>
                    <p:cNvSpPr txBox="1"/>
                    <p:nvPr/>
                  </p:nvSpPr>
                  <p:spPr>
                    <a:xfrm>
                      <a:off x="2533" y="4219993"/>
                      <a:ext cx="638630" cy="4462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ステップ</a:t>
                      </a:r>
                    </a:p>
                    <a:p>
                      <a:pPr algn="ctr"/>
                      <a:r>
                        <a:rPr kumimoji="1" lang="ja-JP" altLang="en-US" b="1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２</a:t>
                      </a:r>
                    </a:p>
                  </p:txBody>
                </p:sp>
                <p:sp>
                  <p:nvSpPr>
                    <p:cNvPr id="35" name="正方形/長方形 34"/>
                    <p:cNvSpPr/>
                    <p:nvPr/>
                  </p:nvSpPr>
                  <p:spPr>
                    <a:xfrm>
                      <a:off x="853333" y="3778121"/>
                      <a:ext cx="3336973" cy="1330022"/>
                    </a:xfrm>
                    <a:prstGeom prst="rect">
                      <a:avLst/>
                    </a:prstGeom>
                    <a:solidFill>
                      <a:srgbClr val="C5E0B4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7" name="テキスト ボックス 36"/>
                    <p:cNvSpPr txBox="1"/>
                    <p:nvPr/>
                  </p:nvSpPr>
                  <p:spPr>
                    <a:xfrm>
                      <a:off x="2471895" y="3798817"/>
                      <a:ext cx="1685889" cy="1292662"/>
                    </a:xfrm>
                    <a:prstGeom prst="rect">
                      <a:avLst/>
                    </a:prstGeom>
                    <a:solidFill>
                      <a:srgbClr val="C5E0B4"/>
                    </a:solidFill>
                    <a:ln>
                      <a:noFill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</a:t>
                      </a:r>
                      <a:r>
                        <a:rPr kumimoji="1" lang="ja-JP" altLang="en-US" sz="1100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運行ルートの</a:t>
                      </a: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検討</a:t>
                      </a:r>
                      <a:endParaRPr kumimoji="1" lang="en-US" altLang="ja-JP" sz="1100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</a:t>
                      </a:r>
                      <a:r>
                        <a:rPr kumimoji="1" lang="ja-JP" altLang="en-US" sz="1100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停留所設置箇所の</a:t>
                      </a: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検討</a:t>
                      </a:r>
                      <a:endParaRPr kumimoji="1" lang="en-US" altLang="ja-JP" sz="1100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</a:t>
                      </a:r>
                      <a:r>
                        <a:rPr kumimoji="1" lang="ja-JP" altLang="en-US" sz="1200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サービス水準の</a:t>
                      </a:r>
                      <a:r>
                        <a:rPr kumimoji="1" lang="ja-JP" altLang="en-US" sz="12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検討</a:t>
                      </a:r>
                      <a:endParaRPr kumimoji="1" lang="en-US" altLang="ja-JP" sz="1200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</a:t>
                      </a:r>
                      <a:r>
                        <a:rPr kumimoji="1" lang="ja-JP" altLang="en-US" sz="1100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検討ルート沿線住民の　　　　</a:t>
                      </a:r>
                      <a:endParaRPr kumimoji="1" lang="en-US" altLang="ja-JP" sz="1100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</a:t>
                      </a: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合意形成</a:t>
                      </a:r>
                      <a:endParaRPr kumimoji="1" lang="en-US" altLang="ja-JP" sz="1100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</p:grpSp>
              <p:grpSp>
                <p:nvGrpSpPr>
                  <p:cNvPr id="39" name="グループ化 38"/>
                  <p:cNvGrpSpPr/>
                  <p:nvPr/>
                </p:nvGrpSpPr>
                <p:grpSpPr>
                  <a:xfrm>
                    <a:off x="542949" y="5901187"/>
                    <a:ext cx="4295215" cy="582348"/>
                    <a:chOff x="-101867" y="3778121"/>
                    <a:chExt cx="4295215" cy="582348"/>
                  </a:xfrm>
                </p:grpSpPr>
                <p:sp>
                  <p:nvSpPr>
                    <p:cNvPr id="40" name="正方形/長方形 39"/>
                    <p:cNvSpPr/>
                    <p:nvPr/>
                  </p:nvSpPr>
                  <p:spPr>
                    <a:xfrm>
                      <a:off x="-101867" y="3778121"/>
                      <a:ext cx="853516" cy="578698"/>
                    </a:xfrm>
                    <a:prstGeom prst="rect">
                      <a:avLst/>
                    </a:prstGeom>
                    <a:solidFill>
                      <a:srgbClr val="F8CBAD"/>
                    </a:solidFill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" name="テキスト ボックス 40"/>
                    <p:cNvSpPr txBox="1"/>
                    <p:nvPr/>
                  </p:nvSpPr>
                  <p:spPr>
                    <a:xfrm>
                      <a:off x="5576" y="3848018"/>
                      <a:ext cx="638630" cy="4462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ステップ</a:t>
                      </a:r>
                    </a:p>
                    <a:p>
                      <a:pPr algn="ctr"/>
                      <a:r>
                        <a:rPr kumimoji="1" lang="ja-JP" altLang="en-US" b="1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３</a:t>
                      </a:r>
                    </a:p>
                  </p:txBody>
                </p:sp>
                <p:sp>
                  <p:nvSpPr>
                    <p:cNvPr id="42" name="正方形/長方形 41"/>
                    <p:cNvSpPr/>
                    <p:nvPr/>
                  </p:nvSpPr>
                  <p:spPr>
                    <a:xfrm>
                      <a:off x="853333" y="3778121"/>
                      <a:ext cx="3340015" cy="582348"/>
                    </a:xfrm>
                    <a:prstGeom prst="rect">
                      <a:avLst/>
                    </a:prstGeom>
                    <a:solidFill>
                      <a:srgbClr val="F8CBAD"/>
                    </a:solidFill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4" name="テキスト ボックス 43"/>
                    <p:cNvSpPr txBox="1"/>
                    <p:nvPr/>
                  </p:nvSpPr>
                  <p:spPr>
                    <a:xfrm>
                      <a:off x="2465413" y="3805046"/>
                      <a:ext cx="1701577" cy="507831"/>
                    </a:xfrm>
                    <a:prstGeom prst="rect">
                      <a:avLst/>
                    </a:prstGeom>
                    <a:solidFill>
                      <a:srgbClr val="F8CBAD"/>
                    </a:solidFill>
                    <a:ln w="38100">
                      <a:noFill/>
                    </a:ln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・住民にアンケート調査し</a:t>
                      </a:r>
                      <a:endParaRPr kumimoji="1" lang="en-US" altLang="ja-JP" sz="11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収支率</a:t>
                      </a:r>
                      <a:r>
                        <a:rPr kumimoji="1" lang="ja-JP" altLang="en-US" sz="1100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を</a:t>
                      </a: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試算</a:t>
                      </a:r>
                    </a:p>
                  </p:txBody>
                </p:sp>
                <p:sp>
                  <p:nvSpPr>
                    <p:cNvPr id="43" name="テキスト ボックス 42"/>
                    <p:cNvSpPr txBox="1"/>
                    <p:nvPr/>
                  </p:nvSpPr>
                  <p:spPr>
                    <a:xfrm>
                      <a:off x="917480" y="3899233"/>
                      <a:ext cx="1504442" cy="340519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需要調査の実施</a:t>
                      </a:r>
                      <a:endParaRPr kumimoji="1" lang="ja-JP" altLang="en-US" sz="1400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542949" y="7281609"/>
                    <a:ext cx="4359361" cy="515706"/>
                    <a:chOff x="-101867" y="3854321"/>
                    <a:chExt cx="4359361" cy="515706"/>
                  </a:xfrm>
                </p:grpSpPr>
                <p:sp>
                  <p:nvSpPr>
                    <p:cNvPr id="46" name="正方形/長方形 45"/>
                    <p:cNvSpPr/>
                    <p:nvPr/>
                  </p:nvSpPr>
                  <p:spPr>
                    <a:xfrm>
                      <a:off x="-101867" y="3854321"/>
                      <a:ext cx="853516" cy="51570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7" name="テキスト ボックス 46"/>
                    <p:cNvSpPr txBox="1"/>
                    <p:nvPr/>
                  </p:nvSpPr>
                  <p:spPr>
                    <a:xfrm>
                      <a:off x="5576" y="3876593"/>
                      <a:ext cx="638630" cy="4462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ステップ</a:t>
                      </a:r>
                    </a:p>
                    <a:p>
                      <a:pPr algn="ctr"/>
                      <a:r>
                        <a:rPr kumimoji="1" lang="ja-JP" altLang="en-US" b="1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５</a:t>
                      </a:r>
                    </a:p>
                  </p:txBody>
                </p:sp>
                <p:sp>
                  <p:nvSpPr>
                    <p:cNvPr id="48" name="正方形/長方形 47"/>
                    <p:cNvSpPr/>
                    <p:nvPr/>
                  </p:nvSpPr>
                  <p:spPr>
                    <a:xfrm>
                      <a:off x="853334" y="3854321"/>
                      <a:ext cx="3340014" cy="51570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9" name="テキスト ボックス 48"/>
                    <p:cNvSpPr txBox="1"/>
                    <p:nvPr/>
                  </p:nvSpPr>
                  <p:spPr>
                    <a:xfrm>
                      <a:off x="917480" y="3937333"/>
                      <a:ext cx="1504442" cy="340519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実証運行の準備</a:t>
                      </a:r>
                      <a:endParaRPr kumimoji="1" lang="ja-JP" altLang="en-US" sz="1400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  <p:sp>
                  <p:nvSpPr>
                    <p:cNvPr id="50" name="テキスト ボックス 49"/>
                    <p:cNvSpPr txBox="1"/>
                    <p:nvPr/>
                  </p:nvSpPr>
                  <p:spPr>
                    <a:xfrm>
                      <a:off x="2474937" y="3862196"/>
                      <a:ext cx="1782557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・運行事業者の選定</a:t>
                      </a:r>
                      <a:endParaRPr kumimoji="1" lang="en-US" altLang="ja-JP" sz="11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・運行の認可を受ける　等</a:t>
                      </a:r>
                      <a:endParaRPr kumimoji="1" lang="en-US" altLang="ja-JP" sz="11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</p:grpSp>
              <p:grpSp>
                <p:nvGrpSpPr>
                  <p:cNvPr id="51" name="グループ化 50"/>
                  <p:cNvGrpSpPr/>
                  <p:nvPr/>
                </p:nvGrpSpPr>
                <p:grpSpPr>
                  <a:xfrm>
                    <a:off x="542949" y="6629498"/>
                    <a:ext cx="4295217" cy="515706"/>
                    <a:chOff x="-101867" y="3854321"/>
                    <a:chExt cx="4295217" cy="515706"/>
                  </a:xfrm>
                </p:grpSpPr>
                <p:sp>
                  <p:nvSpPr>
                    <p:cNvPr id="52" name="正方形/長方形 51"/>
                    <p:cNvSpPr/>
                    <p:nvPr/>
                  </p:nvSpPr>
                  <p:spPr>
                    <a:xfrm>
                      <a:off x="-101867" y="3854321"/>
                      <a:ext cx="853516" cy="51570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" name="テキスト ボックス 52"/>
                    <p:cNvSpPr txBox="1"/>
                    <p:nvPr/>
                  </p:nvSpPr>
                  <p:spPr>
                    <a:xfrm>
                      <a:off x="5576" y="3895643"/>
                      <a:ext cx="638630" cy="4462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ステップ</a:t>
                      </a:r>
                    </a:p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４</a:t>
                      </a:r>
                      <a:endParaRPr kumimoji="1" lang="ja-JP" altLang="en-US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  <p:sp>
                  <p:nvSpPr>
                    <p:cNvPr id="54" name="正方形/長方形 53"/>
                    <p:cNvSpPr/>
                    <p:nvPr/>
                  </p:nvSpPr>
                  <p:spPr>
                    <a:xfrm>
                      <a:off x="853334" y="3854321"/>
                      <a:ext cx="3340014" cy="51570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5" name="テキスト ボックス 54"/>
                    <p:cNvSpPr txBox="1"/>
                    <p:nvPr/>
                  </p:nvSpPr>
                  <p:spPr>
                    <a:xfrm>
                      <a:off x="917480" y="3937333"/>
                      <a:ext cx="1504442" cy="340519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運行計画の作成</a:t>
                      </a:r>
                      <a:endParaRPr kumimoji="1" lang="ja-JP" altLang="en-US" sz="1400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  <p:sp>
                  <p:nvSpPr>
                    <p:cNvPr id="56" name="テキスト ボックス 55"/>
                    <p:cNvSpPr txBox="1"/>
                    <p:nvPr/>
                  </p:nvSpPr>
                  <p:spPr>
                    <a:xfrm>
                      <a:off x="2474938" y="3862196"/>
                      <a:ext cx="1718412" cy="4646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・地域公共交通活性化協議　　</a:t>
                      </a:r>
                      <a:endParaRPr kumimoji="1" lang="en-US" altLang="ja-JP" sz="11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</a:t>
                      </a: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会で協議し、承認を得る</a:t>
                      </a:r>
                    </a:p>
                  </p:txBody>
                </p:sp>
              </p:grpSp>
              <p:grpSp>
                <p:nvGrpSpPr>
                  <p:cNvPr id="57" name="グループ化 56"/>
                  <p:cNvGrpSpPr/>
                  <p:nvPr/>
                </p:nvGrpSpPr>
                <p:grpSpPr>
                  <a:xfrm>
                    <a:off x="542949" y="7928579"/>
                    <a:ext cx="4359361" cy="525231"/>
                    <a:chOff x="-101867" y="3854321"/>
                    <a:chExt cx="4359361" cy="525231"/>
                  </a:xfrm>
                </p:grpSpPr>
                <p:sp>
                  <p:nvSpPr>
                    <p:cNvPr id="58" name="正方形/長方形 57"/>
                    <p:cNvSpPr/>
                    <p:nvPr/>
                  </p:nvSpPr>
                  <p:spPr>
                    <a:xfrm>
                      <a:off x="-101867" y="3863846"/>
                      <a:ext cx="853516" cy="51570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" name="テキスト ボックス 58"/>
                    <p:cNvSpPr txBox="1"/>
                    <p:nvPr/>
                  </p:nvSpPr>
                  <p:spPr>
                    <a:xfrm>
                      <a:off x="5576" y="3895643"/>
                      <a:ext cx="638630" cy="4462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ステップ</a:t>
                      </a:r>
                    </a:p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６</a:t>
                      </a:r>
                      <a:endParaRPr kumimoji="1" lang="ja-JP" altLang="en-US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  <p:sp>
                  <p:nvSpPr>
                    <p:cNvPr id="60" name="正方形/長方形 59"/>
                    <p:cNvSpPr/>
                    <p:nvPr/>
                  </p:nvSpPr>
                  <p:spPr>
                    <a:xfrm>
                      <a:off x="853334" y="3854321"/>
                      <a:ext cx="3340014" cy="51570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1" name="テキスト ボックス 60"/>
                    <p:cNvSpPr txBox="1"/>
                    <p:nvPr/>
                  </p:nvSpPr>
                  <p:spPr>
                    <a:xfrm>
                      <a:off x="917480" y="3937333"/>
                      <a:ext cx="1504442" cy="340519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実証運行の実施</a:t>
                      </a:r>
                      <a:endParaRPr kumimoji="1" lang="ja-JP" altLang="en-US" sz="1400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  <p:sp>
                  <p:nvSpPr>
                    <p:cNvPr id="62" name="テキスト ボックス 61"/>
                    <p:cNvSpPr txBox="1"/>
                    <p:nvPr/>
                  </p:nvSpPr>
                  <p:spPr>
                    <a:xfrm>
                      <a:off x="2474937" y="3862196"/>
                      <a:ext cx="1782557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・周知や利用促進</a:t>
                      </a:r>
                      <a:endParaRPr kumimoji="1" lang="en-US" altLang="ja-JP" sz="11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・収支率による運行の判断</a:t>
                      </a:r>
                      <a:endParaRPr kumimoji="1" lang="en-US" altLang="ja-JP" sz="11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</p:grpSp>
              <p:grpSp>
                <p:nvGrpSpPr>
                  <p:cNvPr id="63" name="グループ化 62"/>
                  <p:cNvGrpSpPr/>
                  <p:nvPr/>
                </p:nvGrpSpPr>
                <p:grpSpPr>
                  <a:xfrm>
                    <a:off x="542949" y="8575549"/>
                    <a:ext cx="4359361" cy="515706"/>
                    <a:chOff x="-101867" y="3854321"/>
                    <a:chExt cx="4359361" cy="515706"/>
                  </a:xfrm>
                </p:grpSpPr>
                <p:sp>
                  <p:nvSpPr>
                    <p:cNvPr id="64" name="正方形/長方形 63"/>
                    <p:cNvSpPr/>
                    <p:nvPr/>
                  </p:nvSpPr>
                  <p:spPr>
                    <a:xfrm>
                      <a:off x="-101867" y="3854321"/>
                      <a:ext cx="853516" cy="51570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5" name="テキスト ボックス 64"/>
                    <p:cNvSpPr txBox="1"/>
                    <p:nvPr/>
                  </p:nvSpPr>
                  <p:spPr>
                    <a:xfrm>
                      <a:off x="5576" y="3895643"/>
                      <a:ext cx="638630" cy="44627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1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ステップ</a:t>
                      </a:r>
                    </a:p>
                    <a:p>
                      <a:pPr algn="ctr"/>
                      <a:r>
                        <a:rPr kumimoji="1" lang="ja-JP" altLang="en-US" b="1" dirty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７</a:t>
                      </a:r>
                    </a:p>
                  </p:txBody>
                </p:sp>
                <p:sp>
                  <p:nvSpPr>
                    <p:cNvPr id="66" name="正方形/長方形 65"/>
                    <p:cNvSpPr/>
                    <p:nvPr/>
                  </p:nvSpPr>
                  <p:spPr>
                    <a:xfrm>
                      <a:off x="853334" y="3854321"/>
                      <a:ext cx="3340014" cy="515706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7" name="テキスト ボックス 66"/>
                    <p:cNvSpPr txBox="1"/>
                    <p:nvPr/>
                  </p:nvSpPr>
                  <p:spPr>
                    <a:xfrm>
                      <a:off x="917480" y="3937333"/>
                      <a:ext cx="1504442" cy="340519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14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本格運行の実施</a:t>
                      </a:r>
                      <a:endParaRPr kumimoji="1" lang="ja-JP" altLang="en-US" sz="1400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  <p:sp>
                  <p:nvSpPr>
                    <p:cNvPr id="68" name="テキスト ボックス 67"/>
                    <p:cNvSpPr txBox="1"/>
                    <p:nvPr/>
                  </p:nvSpPr>
                  <p:spPr>
                    <a:xfrm>
                      <a:off x="2474937" y="3862196"/>
                      <a:ext cx="1782557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・周知や利用促進</a:t>
                      </a:r>
                      <a:endParaRPr kumimoji="1" lang="en-US" altLang="ja-JP" sz="11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・収支率による運行の判断</a:t>
                      </a:r>
                      <a:endParaRPr kumimoji="1" lang="en-US" altLang="ja-JP" sz="11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p:txBody>
                </p:sp>
              </p:grpSp>
            </p:grp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4088963" y="4355355"/>
                  <a:ext cx="1498685" cy="1021556"/>
                </a:xfrm>
                <a:prstGeom prst="roundRect">
                  <a:avLst>
                    <a:gd name="adj" fmla="val 11695"/>
                  </a:avLst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kumimoji="1" lang="en-US" altLang="ja-JP" sz="1200" b="1" dirty="0" smtClean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algn="ctr"/>
                  <a:r>
                    <a:rPr kumimoji="1" lang="ja-JP" altLang="en-US" sz="1400" b="1" dirty="0" smtClean="0">
                      <a:solidFill>
                        <a:srgbClr val="00462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運行計画案の</a:t>
                  </a:r>
                  <a:endParaRPr kumimoji="1" lang="en-US" altLang="ja-JP" sz="1400" b="1" dirty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algn="ctr"/>
                  <a:r>
                    <a:rPr kumimoji="1" lang="ja-JP" altLang="en-US" sz="1400" b="1" dirty="0" smtClean="0">
                      <a:solidFill>
                        <a:srgbClr val="004620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作成</a:t>
                  </a:r>
                  <a:endParaRPr kumimoji="1" lang="en-US" altLang="ja-JP" sz="1400" b="1" dirty="0" smtClean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algn="ctr"/>
                  <a:endParaRPr kumimoji="1" lang="en-US" altLang="ja-JP" sz="1400" b="1" dirty="0" smtClean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sp>
            <p:nvSpPr>
              <p:cNvPr id="72" name="二等辺三角形 71"/>
              <p:cNvSpPr/>
              <p:nvPr/>
            </p:nvSpPr>
            <p:spPr>
              <a:xfrm rot="10800000">
                <a:off x="1820186" y="2007265"/>
                <a:ext cx="393290" cy="107189"/>
              </a:xfrm>
              <a:prstGeom prst="triangle">
                <a:avLst/>
              </a:prstGeom>
              <a:solidFill>
                <a:srgbClr val="0046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74" name="二等辺三角形 73"/>
              <p:cNvSpPr/>
              <p:nvPr/>
            </p:nvSpPr>
            <p:spPr>
              <a:xfrm rot="10800000">
                <a:off x="1820185" y="4223628"/>
                <a:ext cx="393290" cy="107189"/>
              </a:xfrm>
              <a:prstGeom prst="triangle">
                <a:avLst/>
              </a:prstGeom>
              <a:solidFill>
                <a:srgbClr val="0046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75" name="二等辺三角形 74"/>
              <p:cNvSpPr/>
              <p:nvPr/>
            </p:nvSpPr>
            <p:spPr>
              <a:xfrm rot="10800000">
                <a:off x="1814622" y="4865535"/>
                <a:ext cx="393290" cy="107189"/>
              </a:xfrm>
              <a:prstGeom prst="triangle">
                <a:avLst/>
              </a:prstGeom>
              <a:solidFill>
                <a:srgbClr val="0046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76" name="二等辺三角形 75"/>
              <p:cNvSpPr/>
              <p:nvPr/>
            </p:nvSpPr>
            <p:spPr>
              <a:xfrm rot="10800000">
                <a:off x="1823066" y="5510602"/>
                <a:ext cx="393290" cy="107189"/>
              </a:xfrm>
              <a:prstGeom prst="triangle">
                <a:avLst/>
              </a:prstGeom>
              <a:solidFill>
                <a:srgbClr val="0046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77" name="二等辺三角形 76"/>
              <p:cNvSpPr/>
              <p:nvPr/>
            </p:nvSpPr>
            <p:spPr>
              <a:xfrm rot="10800000">
                <a:off x="1823066" y="6170802"/>
                <a:ext cx="393290" cy="107189"/>
              </a:xfrm>
              <a:prstGeom prst="triangle">
                <a:avLst/>
              </a:prstGeom>
              <a:solidFill>
                <a:srgbClr val="0046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</p:grpSp>
        <p:sp>
          <p:nvSpPr>
            <p:cNvPr id="93" name="二等辺三角形 92"/>
            <p:cNvSpPr/>
            <p:nvPr/>
          </p:nvSpPr>
          <p:spPr>
            <a:xfrm rot="10800000">
              <a:off x="1814622" y="3631212"/>
              <a:ext cx="393290" cy="107189"/>
            </a:xfrm>
            <a:prstGeom prst="triangle">
              <a:avLst/>
            </a:prstGeom>
            <a:solidFill>
              <a:srgbClr val="0046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834152" y="1898415"/>
            <a:ext cx="3785458" cy="2894018"/>
            <a:chOff x="4802671" y="4817169"/>
            <a:chExt cx="3785458" cy="2815773"/>
          </a:xfrm>
        </p:grpSpPr>
        <p:sp>
          <p:nvSpPr>
            <p:cNvPr id="124" name="正方形/長方形 123"/>
            <p:cNvSpPr/>
            <p:nvPr/>
          </p:nvSpPr>
          <p:spPr>
            <a:xfrm>
              <a:off x="4802671" y="4817169"/>
              <a:ext cx="3706328" cy="2815773"/>
            </a:xfrm>
            <a:prstGeom prst="rect">
              <a:avLst/>
            </a:prstGeom>
            <a:solidFill>
              <a:srgbClr val="EBF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9" name="グループ化 118"/>
            <p:cNvGrpSpPr/>
            <p:nvPr/>
          </p:nvGrpSpPr>
          <p:grpSpPr>
            <a:xfrm>
              <a:off x="4935182" y="4918407"/>
              <a:ext cx="3652947" cy="1877905"/>
              <a:chOff x="4922482" y="4905707"/>
              <a:chExt cx="3652947" cy="1877905"/>
            </a:xfrm>
          </p:grpSpPr>
          <p:sp>
            <p:nvSpPr>
              <p:cNvPr id="105" name="テキスト ボックス 104"/>
              <p:cNvSpPr txBox="1"/>
              <p:nvPr/>
            </p:nvSpPr>
            <p:spPr>
              <a:xfrm>
                <a:off x="5357255" y="4905707"/>
                <a:ext cx="2745327" cy="307777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00" b="1" dirty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需要調査の実施</a:t>
                </a:r>
              </a:p>
            </p:txBody>
          </p:sp>
          <p:sp>
            <p:nvSpPr>
              <p:cNvPr id="106" name="テキスト ボックス 105"/>
              <p:cNvSpPr txBox="1"/>
              <p:nvPr/>
            </p:nvSpPr>
            <p:spPr>
              <a:xfrm>
                <a:off x="5357255" y="5460435"/>
                <a:ext cx="2745327" cy="52322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収支率の試算</a:t>
                </a:r>
                <a:endParaRPr kumimoji="1" lang="en-US" altLang="ja-JP" sz="1400" b="1" dirty="0">
                  <a:solidFill>
                    <a:srgbClr val="00462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/>
                <a:r>
                  <a:rPr kumimoji="1" lang="ja-JP" altLang="en-US" sz="1400" b="1" dirty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収支率＝運賃収入／運行経費</a:t>
                </a:r>
                <a:endParaRPr kumimoji="1" lang="en-US" altLang="ja-JP" sz="1400" b="1" dirty="0">
                  <a:solidFill>
                    <a:srgbClr val="00462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4979641" y="6255545"/>
                <a:ext cx="1552684" cy="528067"/>
              </a:xfrm>
              <a:prstGeom prst="rect">
                <a:avLst/>
              </a:prstGeom>
              <a:solidFill>
                <a:srgbClr val="F8CBAD"/>
              </a:solidFill>
              <a:ln>
                <a:solidFill>
                  <a:srgbClr val="C00000"/>
                </a:solidFill>
              </a:ln>
              <a:effectLst/>
            </p:spPr>
            <p:txBody>
              <a:bodyPr wrap="square" tIns="154800" bIns="154800" rtlCol="0">
                <a:spAutoFit/>
              </a:bodyPr>
              <a:lstStyle/>
              <a:p>
                <a:pPr algn="ctr"/>
                <a:r>
                  <a:rPr lang="ja-JP" altLang="en-US" sz="1400" b="1" dirty="0" smtClean="0">
                    <a:solidFill>
                      <a:srgbClr val="C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実証</a:t>
                </a:r>
                <a:r>
                  <a:rPr lang="ja-JP" altLang="en-US" sz="1400" b="1" dirty="0">
                    <a:solidFill>
                      <a:srgbClr val="C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運行実施</a:t>
                </a:r>
              </a:p>
            </p:txBody>
          </p:sp>
          <p:sp>
            <p:nvSpPr>
              <p:cNvPr id="110" name="テキスト ボックス 109"/>
              <p:cNvSpPr txBox="1"/>
              <p:nvPr/>
            </p:nvSpPr>
            <p:spPr>
              <a:xfrm>
                <a:off x="6858370" y="6255553"/>
                <a:ext cx="1552684" cy="52322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00" b="1" dirty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計画の</a:t>
                </a:r>
                <a:r>
                  <a:rPr lang="ja-JP" altLang="en-US" sz="1400" b="1" dirty="0" smtClean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見直し</a:t>
                </a:r>
                <a:endParaRPr lang="en-US" altLang="ja-JP" sz="1400" b="1" dirty="0" smtClean="0">
                  <a:solidFill>
                    <a:srgbClr val="00462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/>
                <a:r>
                  <a:rPr lang="ja-JP" altLang="en-US" sz="1100" b="1" dirty="0" smtClean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又</a:t>
                </a:r>
                <a:r>
                  <a:rPr lang="ja-JP" altLang="en-US" sz="1100" b="1" dirty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は</a:t>
                </a:r>
                <a:r>
                  <a:rPr lang="ja-JP" altLang="en-US" sz="1400" b="1" dirty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導入見合わせ</a:t>
                </a:r>
              </a:p>
            </p:txBody>
          </p:sp>
          <p:sp>
            <p:nvSpPr>
              <p:cNvPr id="111" name="テキスト ボックス 110"/>
              <p:cNvSpPr txBox="1"/>
              <p:nvPr/>
            </p:nvSpPr>
            <p:spPr>
              <a:xfrm>
                <a:off x="4922482" y="5952420"/>
                <a:ext cx="1365758" cy="30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100" b="1" dirty="0">
                    <a:solidFill>
                      <a:srgbClr val="C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収支率４０％以上</a:t>
                </a:r>
                <a:endParaRPr lang="en-US" altLang="ja-JP" sz="1100" b="1" dirty="0">
                  <a:solidFill>
                    <a:srgbClr val="C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2" name="テキスト ボックス 111"/>
              <p:cNvSpPr txBox="1"/>
              <p:nvPr/>
            </p:nvSpPr>
            <p:spPr>
              <a:xfrm>
                <a:off x="7176030" y="5954627"/>
                <a:ext cx="1399399" cy="303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1100" b="1" dirty="0">
                    <a:solidFill>
                      <a:srgbClr val="00462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収支率４０％未満</a:t>
                </a:r>
                <a:endParaRPr lang="en-US" altLang="ja-JP" sz="1100" b="1" dirty="0">
                  <a:solidFill>
                    <a:srgbClr val="00462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5" name="二等辺三角形 114"/>
              <p:cNvSpPr/>
              <p:nvPr/>
            </p:nvSpPr>
            <p:spPr>
              <a:xfrm rot="10800000">
                <a:off x="6160570" y="6055948"/>
                <a:ext cx="377774" cy="13076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117" name="二等辺三角形 116"/>
              <p:cNvSpPr/>
              <p:nvPr/>
            </p:nvSpPr>
            <p:spPr>
              <a:xfrm rot="10800000">
                <a:off x="6860613" y="6057191"/>
                <a:ext cx="377774" cy="130760"/>
              </a:xfrm>
              <a:prstGeom prst="triangle">
                <a:avLst/>
              </a:prstGeom>
              <a:solidFill>
                <a:srgbClr val="0046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  <p:sp>
            <p:nvSpPr>
              <p:cNvPr id="118" name="二等辺三角形 117"/>
              <p:cNvSpPr/>
              <p:nvPr/>
            </p:nvSpPr>
            <p:spPr>
              <a:xfrm rot="10800000">
                <a:off x="6526325" y="5276212"/>
                <a:ext cx="377774" cy="130760"/>
              </a:xfrm>
              <a:prstGeom prst="triangle">
                <a:avLst/>
              </a:prstGeom>
              <a:solidFill>
                <a:srgbClr val="0046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50"/>
              </a:p>
            </p:txBody>
          </p:sp>
        </p:grpSp>
      </p:grpSp>
      <p:sp>
        <p:nvSpPr>
          <p:cNvPr id="97" name="テキスト ボックス 96"/>
          <p:cNvSpPr txBox="1"/>
          <p:nvPr/>
        </p:nvSpPr>
        <p:spPr>
          <a:xfrm>
            <a:off x="3169758" y="7157734"/>
            <a:ext cx="5268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2000" b="1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地域ニーズの反映、既存路線バスの補完</a:t>
            </a:r>
            <a:endParaRPr lang="en-US" altLang="ja-JP" sz="2000" b="1" dirty="0">
              <a:solidFill>
                <a:srgbClr val="00462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245264" y="7155451"/>
            <a:ext cx="7972036" cy="553998"/>
            <a:chOff x="245264" y="7155451"/>
            <a:chExt cx="7972036" cy="553998"/>
          </a:xfrm>
        </p:grpSpPr>
        <p:sp>
          <p:nvSpPr>
            <p:cNvPr id="85" name="テキスト ボックス 84"/>
            <p:cNvSpPr txBox="1"/>
            <p:nvPr/>
          </p:nvSpPr>
          <p:spPr>
            <a:xfrm>
              <a:off x="245264" y="7155451"/>
              <a:ext cx="2942436" cy="553998"/>
            </a:xfrm>
            <a:prstGeom prst="homePlate">
              <a:avLst/>
            </a:prstGeom>
            <a:solidFill>
              <a:srgbClr val="009242"/>
            </a:solidFill>
          </p:spPr>
          <p:txBody>
            <a:bodyPr wrap="square" rtlCol="0">
              <a:spAutoFit/>
            </a:bodyPr>
            <a:lstStyle/>
            <a:p>
              <a:endParaRPr lang="en-US" altLang="ja-JP" sz="600" b="1" dirty="0" smtClean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b="1" dirty="0" smtClean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２．検討ルートについて</a:t>
              </a:r>
              <a:endParaRPr lang="en-US" altLang="ja-JP" b="1" dirty="0" smtClean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endParaRPr lang="ja-JP" altLang="en-US" sz="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 flipV="1">
              <a:off x="2781300" y="7696749"/>
              <a:ext cx="5436000" cy="1"/>
            </a:xfrm>
            <a:prstGeom prst="line">
              <a:avLst/>
            </a:prstGeom>
            <a:ln w="19050">
              <a:solidFill>
                <a:srgbClr val="009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グループ化 29"/>
          <p:cNvGrpSpPr/>
          <p:nvPr/>
        </p:nvGrpSpPr>
        <p:grpSpPr>
          <a:xfrm>
            <a:off x="156365" y="892302"/>
            <a:ext cx="8254627" cy="584775"/>
            <a:chOff x="156365" y="892302"/>
            <a:chExt cx="8254627" cy="584775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56365" y="892302"/>
              <a:ext cx="2701136" cy="584775"/>
            </a:xfrm>
            <a:prstGeom prst="homePlate">
              <a:avLst/>
            </a:prstGeom>
            <a:solidFill>
              <a:srgbClr val="009242"/>
            </a:solidFill>
          </p:spPr>
          <p:txBody>
            <a:bodyPr wrap="square" rtlCol="0">
              <a:spAutoFit/>
            </a:bodyPr>
            <a:lstStyle/>
            <a:p>
              <a:endParaRPr lang="en-US" altLang="ja-JP" sz="600" b="1" dirty="0" smtClean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b="1" dirty="0" smtClean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１．検討状況について</a:t>
              </a:r>
              <a:endParaRPr lang="en-US" altLang="ja-JP" b="1" dirty="0" smtClean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endParaRPr lang="ja-JP" altLang="en-US" sz="8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107" name="直線コネクタ 106"/>
            <p:cNvCxnSpPr/>
            <p:nvPr/>
          </p:nvCxnSpPr>
          <p:spPr>
            <a:xfrm flipV="1">
              <a:off x="2506992" y="1458720"/>
              <a:ext cx="5904000" cy="1"/>
            </a:xfrm>
            <a:prstGeom prst="line">
              <a:avLst/>
            </a:prstGeom>
            <a:ln w="19050">
              <a:solidFill>
                <a:srgbClr val="009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図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5" y="327959"/>
            <a:ext cx="584200" cy="424130"/>
          </a:xfrm>
          <a:prstGeom prst="rect">
            <a:avLst/>
          </a:prstGeom>
          <a:ln>
            <a:noFill/>
          </a:ln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838" y="327959"/>
            <a:ext cx="584200" cy="424130"/>
          </a:xfrm>
          <a:prstGeom prst="rect">
            <a:avLst/>
          </a:prstGeom>
          <a:ln>
            <a:noFill/>
          </a:ln>
        </p:spPr>
      </p:pic>
      <p:cxnSp>
        <p:nvCxnSpPr>
          <p:cNvPr id="5" name="直線コネクタ 4"/>
          <p:cNvCxnSpPr/>
          <p:nvPr/>
        </p:nvCxnSpPr>
        <p:spPr>
          <a:xfrm flipV="1">
            <a:off x="0" y="677351"/>
            <a:ext cx="15119350" cy="31494"/>
          </a:xfrm>
          <a:prstGeom prst="line">
            <a:avLst/>
          </a:prstGeom>
          <a:ln w="34925" cmpd="sng">
            <a:solidFill>
              <a:srgbClr val="0074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4832246" y="4088036"/>
            <a:ext cx="372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200" b="1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需要調査</a:t>
            </a:r>
            <a:r>
              <a:rPr lang="ja-JP" altLang="en-US" sz="1200" dirty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ja-JP" altLang="en-US" sz="12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検討ルート沿線住民（無作為抽出）に　</a:t>
            </a:r>
            <a:endParaRPr lang="en-US" altLang="ja-JP" sz="1200" dirty="0" smtClean="0">
              <a:solidFill>
                <a:srgbClr val="00462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郵送配布でアンケート調査を実施　　　</a:t>
            </a:r>
            <a:endParaRPr lang="en-US" altLang="ja-JP" sz="1200" dirty="0" smtClean="0">
              <a:solidFill>
                <a:srgbClr val="00462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12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調査期間は</a:t>
            </a:r>
            <a:r>
              <a:rPr lang="en-US" altLang="ja-JP" sz="12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R6.1/16</a:t>
            </a:r>
            <a:r>
              <a:rPr lang="ja-JP" altLang="en-US" sz="12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lang="en-US" altLang="ja-JP" sz="1200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1/31</a:t>
            </a:r>
            <a:endParaRPr lang="en-US" altLang="ja-JP" sz="1200" b="1" dirty="0" smtClean="0">
              <a:solidFill>
                <a:srgbClr val="00462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836030" y="1564137"/>
            <a:ext cx="1976668" cy="318579"/>
            <a:chOff x="6434324" y="3484744"/>
            <a:chExt cx="1976668" cy="318579"/>
          </a:xfrm>
        </p:grpSpPr>
        <p:sp>
          <p:nvSpPr>
            <p:cNvPr id="100" name="テキスト ボックス 99"/>
            <p:cNvSpPr txBox="1"/>
            <p:nvPr/>
          </p:nvSpPr>
          <p:spPr>
            <a:xfrm>
              <a:off x="6434324" y="3484744"/>
              <a:ext cx="1976668" cy="318579"/>
            </a:xfrm>
            <a:prstGeom prst="homePlate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ja-JP" altLang="en-US" sz="1400" b="1" dirty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6449581" y="3491241"/>
              <a:ext cx="1961411" cy="307777"/>
            </a:xfrm>
            <a:prstGeom prst="homePlate">
              <a:avLst/>
            </a:prstGeom>
            <a:solidFill>
              <a:srgbClr val="F8CBAD"/>
            </a:solidFill>
            <a:ln w="19050">
              <a:solidFill>
                <a:srgbClr val="C0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 smtClean="0">
                  <a:solidFill>
                    <a:srgbClr val="00462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ステップ３</a:t>
              </a:r>
              <a:r>
                <a:rPr lang="ja-JP" altLang="en-US" sz="1400" b="1" dirty="0">
                  <a:solidFill>
                    <a:srgbClr val="00462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について</a:t>
              </a:r>
            </a:p>
          </p:txBody>
        </p:sp>
      </p:grpSp>
      <p:cxnSp>
        <p:nvCxnSpPr>
          <p:cNvPr id="13" name="直線コネクタ 12"/>
          <p:cNvCxnSpPr/>
          <p:nvPr/>
        </p:nvCxnSpPr>
        <p:spPr>
          <a:xfrm>
            <a:off x="4676626" y="4884585"/>
            <a:ext cx="0" cy="1044000"/>
          </a:xfrm>
          <a:prstGeom prst="line">
            <a:avLst/>
          </a:prstGeom>
          <a:ln w="57150">
            <a:solidFill>
              <a:srgbClr val="C00000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楕円 101"/>
          <p:cNvSpPr/>
          <p:nvPr/>
        </p:nvSpPr>
        <p:spPr>
          <a:xfrm>
            <a:off x="4604626" y="5990217"/>
            <a:ext cx="144000" cy="144000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4696501" y="5822642"/>
            <a:ext cx="205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rgbClr val="00462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令和７年度実施目標</a:t>
            </a:r>
            <a:endParaRPr lang="en-US" altLang="ja-JP" sz="1600" b="1" dirty="0" smtClean="0">
              <a:solidFill>
                <a:srgbClr val="00462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09" y="849208"/>
            <a:ext cx="6427533" cy="9650517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8" name="表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121396"/>
              </p:ext>
            </p:extLst>
          </p:nvPr>
        </p:nvGraphicFramePr>
        <p:xfrm>
          <a:off x="251613" y="7845887"/>
          <a:ext cx="8263736" cy="26619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18537">
                  <a:extLst>
                    <a:ext uri="{9D8B030D-6E8A-4147-A177-3AD203B41FA5}">
                      <a16:colId xmlns:a16="http://schemas.microsoft.com/office/drawing/2014/main" val="390212949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1371185319"/>
                    </a:ext>
                  </a:extLst>
                </a:gridCol>
                <a:gridCol w="3098799">
                  <a:extLst>
                    <a:ext uri="{9D8B030D-6E8A-4147-A177-3AD203B41FA5}">
                      <a16:colId xmlns:a16="http://schemas.microsoft.com/office/drawing/2014/main" val="3873388346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鉄道駅・周辺商業施設</a:t>
                      </a:r>
                      <a:endParaRPr kumimoji="1" lang="ja-JP" altLang="en-US" sz="1600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東松戸駅、秋山駅</a:t>
                      </a:r>
                      <a:endParaRPr kumimoji="1" lang="ja-JP" altLang="en-US" sz="1800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376708"/>
                  </a:ext>
                </a:extLst>
              </a:tr>
              <a:tr h="9195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既存交通利用促進</a:t>
                      </a:r>
                      <a:endParaRPr kumimoji="1" lang="ja-JP" altLang="en-US" sz="1600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・京成バス・新京成バス「東松戸駅」バス停</a:t>
                      </a:r>
                    </a:p>
                    <a:p>
                      <a:r>
                        <a:rPr kumimoji="1" lang="ja-JP" altLang="en-US" sz="14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・京成バス「国分高校」バス停　　・新京成バス「秋山駅」バス停</a:t>
                      </a:r>
                      <a:endParaRPr kumimoji="1" lang="en-US" altLang="ja-JP" sz="14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4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・北総鉄道 東松戸駅、秋山駅</a:t>
                      </a:r>
                      <a:endParaRPr kumimoji="1" lang="en-US" altLang="ja-JP" sz="14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413159"/>
                  </a:ext>
                </a:extLst>
              </a:tr>
              <a:tr h="1256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その他の施設</a:t>
                      </a:r>
                      <a:endParaRPr kumimoji="1" lang="ja-JP" altLang="en-US" sz="1600" b="1" dirty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620"/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公共施設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620"/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620"/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　・</a:t>
                      </a:r>
                      <a:r>
                        <a:rPr kumimoji="1" lang="ja-JP" alt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4620"/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ひが</a:t>
                      </a: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620"/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まつテラス</a:t>
                      </a:r>
                      <a:endParaRPr kumimoji="1" lang="en-US" altLang="ja-JP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620"/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620"/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　・東部スポーツパーク</a:t>
                      </a:r>
                      <a:endParaRPr kumimoji="1" lang="en-US" altLang="ja-JP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620"/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620"/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　・東部老人福祉センター</a:t>
                      </a:r>
                      <a:endParaRPr kumimoji="1" lang="en-US" altLang="ja-JP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4620"/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620"/>
                          </a:solidFill>
                          <a:effectLst/>
                          <a:uLnTx/>
                          <a:uFillTx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　・東部市民センター</a:t>
                      </a: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620"/>
                        </a:solidFill>
                        <a:effectLst/>
                        <a:uLnTx/>
                        <a:uFillTx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その他</a:t>
                      </a:r>
                      <a:endParaRPr kumimoji="1" lang="en-US" altLang="ja-JP" sz="16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r>
                        <a:rPr kumimoji="1" lang="ja-JP" altLang="en-US" sz="1400" dirty="0" smtClean="0">
                          <a:solidFill>
                            <a:srgbClr val="00462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・駅周辺医療機関</a:t>
                      </a:r>
                      <a:endParaRPr kumimoji="1" lang="en-US" altLang="ja-JP" sz="14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endParaRPr kumimoji="1" lang="en-US" altLang="ja-JP" sz="1400" dirty="0" smtClean="0">
                        <a:solidFill>
                          <a:srgbClr val="00462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BF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341927"/>
                  </a:ext>
                </a:extLst>
              </a:tr>
            </a:tbl>
          </a:graphicData>
        </a:graphic>
      </p:graphicFrame>
      <p:sp>
        <p:nvSpPr>
          <p:cNvPr id="96" name="テキスト ボックス 3"/>
          <p:cNvSpPr txBox="1"/>
          <p:nvPr/>
        </p:nvSpPr>
        <p:spPr>
          <a:xfrm>
            <a:off x="12690448" y="100830"/>
            <a:ext cx="2160000" cy="4751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800" dirty="0" smtClean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Arial" panose="020B0604020202020204" pitchFamily="34" charset="0"/>
              </a:rPr>
              <a:t>報告事項 </a:t>
            </a:r>
            <a:r>
              <a:rPr lang="ja-JP" altLang="en-US" sz="1800" dirty="0" smtClean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Arial" panose="020B0604020202020204" pitchFamily="34" charset="0"/>
              </a:rPr>
              <a:t>資料</a:t>
            </a:r>
            <a:endParaRPr lang="ja-JP" sz="105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8209665" y="5448284"/>
            <a:ext cx="6682142" cy="264161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4111" y="1498986"/>
            <a:ext cx="7418532" cy="1292662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調査日程 ： 令和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16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日（火）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配布日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 令和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31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日（水）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投函期限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調査方法 ： 運行ルート（案）沿線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410</a:t>
            </a:r>
            <a:r>
              <a:rPr kumimoji="1" lang="ja-JP" altLang="en-US" sz="1300" dirty="0" err="1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ｍ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地域に居住する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15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歳以上の方々（無作為抽出）</a:t>
            </a:r>
            <a:endParaRPr kumimoji="1" lang="en-US" altLang="ja-JP" sz="1300" dirty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1,500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人を対象に実施した。</a:t>
            </a:r>
            <a:endParaRPr kumimoji="1" lang="en-US" altLang="ja-JP" sz="1300" dirty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</a:t>
            </a:r>
            <a:r>
              <a:rPr kumimoji="1" lang="en-US" altLang="ja-JP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13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松戸市内は郵送、市川市内はポスト投函によるアンケート配布を行った</a:t>
            </a:r>
            <a:r>
              <a:rPr kumimoji="1" lang="ja-JP" altLang="en-US" sz="13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endParaRPr kumimoji="1" lang="en-US" altLang="ja-JP" sz="1300" dirty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61873"/>
              </p:ext>
            </p:extLst>
          </p:nvPr>
        </p:nvGraphicFramePr>
        <p:xfrm>
          <a:off x="380935" y="2932443"/>
          <a:ext cx="7351708" cy="4320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072535">
                  <a:extLst>
                    <a:ext uri="{9D8B030D-6E8A-4147-A177-3AD203B41FA5}">
                      <a16:colId xmlns:a16="http://schemas.microsoft.com/office/drawing/2014/main" val="6746576"/>
                    </a:ext>
                  </a:extLst>
                </a:gridCol>
                <a:gridCol w="1069794">
                  <a:extLst>
                    <a:ext uri="{9D8B030D-6E8A-4147-A177-3AD203B41FA5}">
                      <a16:colId xmlns:a16="http://schemas.microsoft.com/office/drawing/2014/main" val="686665585"/>
                    </a:ext>
                  </a:extLst>
                </a:gridCol>
                <a:gridCol w="3209379">
                  <a:extLst>
                    <a:ext uri="{9D8B030D-6E8A-4147-A177-3AD203B41FA5}">
                      <a16:colId xmlns:a16="http://schemas.microsoft.com/office/drawing/2014/main" val="102582876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項　目</a:t>
                      </a:r>
                      <a:endParaRPr kumimoji="1" lang="ja-JP" alt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数　値</a:t>
                      </a:r>
                      <a:endParaRPr kumimoji="1" lang="ja-JP" alt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算 出 方 法</a:t>
                      </a:r>
                      <a:endParaRPr kumimoji="1" lang="ja-JP" alt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8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  <a:r>
                        <a:rPr kumimoji="1" lang="ja-JP" altLang="en-US" sz="1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 </a:t>
                      </a:r>
                      <a:r>
                        <a:rPr kumimoji="1" lang="ja-JP" altLang="en-U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調査票配布数［人］</a:t>
                      </a:r>
                      <a:endParaRPr kumimoji="1" lang="ja-JP" altLang="en-US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1,500</a:t>
                      </a:r>
                      <a:endParaRPr kumimoji="1" lang="ja-JP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需要調査結果</a:t>
                      </a:r>
                      <a:endParaRPr kumimoji="1" lang="ja-JP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844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ja-JP" altLang="en-U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 回答数［人］</a:t>
                      </a:r>
                      <a:endParaRPr lang="ja-JP" altLang="en-US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485</a:t>
                      </a: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72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 利用すると回答した方［人］</a:t>
                      </a:r>
                      <a:endParaRPr kumimoji="1" lang="ja-JP" altLang="en-US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102</a:t>
                      </a:r>
                      <a:endParaRPr kumimoji="1" lang="ja-JP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5237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 利用すると回答した方の割合［％］</a:t>
                      </a:r>
                      <a:endParaRPr kumimoji="1" lang="ja-JP" altLang="en-US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6.8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％</a:t>
                      </a:r>
                      <a:endParaRPr kumimoji="1" lang="ja-JP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④＝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102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（③）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÷1,500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（①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7579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⑤ １５歳以上沿線人口［人］</a:t>
                      </a:r>
                      <a:endParaRPr kumimoji="1" lang="ja-JP" altLang="en-US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20,149</a:t>
                      </a:r>
                      <a:endParaRPr kumimoji="1" lang="ja-JP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住民基本台帳（令和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日時点）</a:t>
                      </a:r>
                      <a:endParaRPr kumimoji="1" lang="ja-JP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145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⑥ 利用頻度［回／日・人］</a:t>
                      </a:r>
                      <a:endParaRPr kumimoji="1" lang="ja-JP" altLang="en-US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0.65</a:t>
                      </a:r>
                      <a:endParaRPr kumimoji="1" lang="ja-JP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需要調査結果</a:t>
                      </a:r>
                      <a:endParaRPr kumimoji="1" lang="en-US" altLang="ja-JP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3.23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［回／週］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÷5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［日／週］）</a:t>
                      </a:r>
                      <a:endParaRPr kumimoji="1" lang="ja-JP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182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⑦ 利用見込み人数［人／日］</a:t>
                      </a:r>
                      <a:endParaRPr kumimoji="1" lang="ja-JP" altLang="en-US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88.5</a:t>
                      </a:r>
                      <a:endParaRPr kumimoji="1" lang="ja-JP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⑦＝④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⑤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⑥</a:t>
                      </a:r>
                      <a:r>
                        <a:rPr kumimoji="1" lang="en-US" altLang="ja-JP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×10</a:t>
                      </a:r>
                      <a:r>
                        <a:rPr kumimoji="1" lang="ja-JP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％（補正率）</a:t>
                      </a:r>
                      <a:endParaRPr kumimoji="1" lang="en-US" altLang="ja-JP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38997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08310"/>
              </p:ext>
            </p:extLst>
          </p:nvPr>
        </p:nvGraphicFramePr>
        <p:xfrm>
          <a:off x="380936" y="7485810"/>
          <a:ext cx="7351708" cy="2160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403914">
                  <a:extLst>
                    <a:ext uri="{9D8B030D-6E8A-4147-A177-3AD203B41FA5}">
                      <a16:colId xmlns:a16="http://schemas.microsoft.com/office/drawing/2014/main" val="6746576"/>
                    </a:ext>
                  </a:extLst>
                </a:gridCol>
                <a:gridCol w="1203517">
                  <a:extLst>
                    <a:ext uri="{9D8B030D-6E8A-4147-A177-3AD203B41FA5}">
                      <a16:colId xmlns:a16="http://schemas.microsoft.com/office/drawing/2014/main" val="686665585"/>
                    </a:ext>
                  </a:extLst>
                </a:gridCol>
                <a:gridCol w="3744277">
                  <a:extLst>
                    <a:ext uri="{9D8B030D-6E8A-4147-A177-3AD203B41FA5}">
                      <a16:colId xmlns:a16="http://schemas.microsoft.com/office/drawing/2014/main" val="102582876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項　目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ysClr val="windowText" lastClr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試算結果</a:t>
                      </a:r>
                      <a:endParaRPr kumimoji="1" lang="ja-JP" altLang="en-US" sz="1600" b="1" dirty="0">
                        <a:solidFill>
                          <a:sysClr val="windowText" lastClr="000000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ysClr val="windowText" lastClr="0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算 出 方 法</a:t>
                      </a:r>
                      <a:endParaRPr kumimoji="1" lang="ja-JP" altLang="en-US" sz="1600" b="1" dirty="0">
                        <a:solidFill>
                          <a:sysClr val="windowText" lastClr="000000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58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Ａ 運賃収入［万円／年］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625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⑦</a:t>
                      </a:r>
                      <a:r>
                        <a:rPr kumimoji="1" lang="en-US" altLang="ja-JP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割引後平均支払運賃［</a:t>
                      </a:r>
                      <a:r>
                        <a:rPr kumimoji="1" lang="en-US" altLang="ja-JP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293</a:t>
                      </a:r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円／人］</a:t>
                      </a:r>
                      <a:r>
                        <a:rPr kumimoji="1" lang="en-US" altLang="ja-JP" sz="140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40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</a:t>
                      </a:r>
                      <a:endParaRPr kumimoji="1" lang="en-US" altLang="ja-JP" sz="1400" b="1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en-US" altLang="ja-JP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×</a:t>
                      </a:r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運行日数見込み［</a:t>
                      </a:r>
                      <a:r>
                        <a:rPr kumimoji="1" lang="en-US" altLang="ja-JP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241</a:t>
                      </a:r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日／年］</a:t>
                      </a:r>
                      <a:r>
                        <a:rPr kumimoji="1" lang="en-US" altLang="ja-JP" sz="140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kumimoji="1" lang="ja-JP" altLang="en-US" sz="1400" b="1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</a:t>
                      </a:r>
                      <a:endParaRPr kumimoji="1" lang="en-US" altLang="ja-JP" sz="1400" b="1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6844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ja-JP" altLang="en-US" sz="14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Ｂ 運行経費［万円／年］</a:t>
                      </a:r>
                      <a:endParaRPr lang="ja-JP" altLang="en-US" sz="14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968</a:t>
                      </a: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運行計画案を基にした参考見積による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723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kumimoji="1" lang="ja-JP" altLang="en-US" sz="1400" b="1" dirty="0" smtClean="0">
                          <a:solidFill>
                            <a:srgbClr val="E6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Ｃ 収支率［％］</a:t>
                      </a:r>
                      <a:endParaRPr kumimoji="1" lang="ja-JP" altLang="en-US" sz="1400" b="1" dirty="0">
                        <a:solidFill>
                          <a:srgbClr val="E60000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u="sng" dirty="0" smtClean="0">
                          <a:solidFill>
                            <a:srgbClr val="C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64.6</a:t>
                      </a:r>
                      <a:r>
                        <a:rPr kumimoji="1" lang="ja-JP" altLang="en-US" sz="1400" b="1" u="sng" dirty="0" smtClean="0">
                          <a:solidFill>
                            <a:srgbClr val="C0000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％</a:t>
                      </a:r>
                      <a:endParaRPr kumimoji="1" lang="ja-JP" altLang="en-US" sz="1400" b="1" u="sng" dirty="0">
                        <a:solidFill>
                          <a:srgbClr val="C00000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Ｃ＝Ａ</a:t>
                      </a:r>
                      <a:r>
                        <a:rPr kumimoji="1" lang="en-US" altLang="ja-JP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÷</a:t>
                      </a:r>
                      <a:r>
                        <a:rPr kumimoji="1" lang="ja-JP" altLang="en-US" sz="14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Ｂ</a:t>
                      </a:r>
                      <a:endParaRPr kumimoji="1" lang="ja-JP" altLang="en-US" sz="14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8694" marR="98694" marT="49347" marB="49347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52370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380935" y="9725322"/>
            <a:ext cx="6574437" cy="83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※1</a:t>
            </a:r>
            <a:r>
              <a:rPr kumimoji="1" lang="ja-JP" altLang="en-US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079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ゆめいろ</a:t>
            </a:r>
            <a:r>
              <a:rPr kumimoji="1" lang="ja-JP" altLang="en-US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バス（コミュニティバス中和倉コース）の割引利用状況を参考に算出。</a:t>
            </a:r>
            <a:endParaRPr kumimoji="1" lang="en-US" altLang="ja-JP" sz="1079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※2</a:t>
            </a:r>
            <a:r>
              <a:rPr kumimoji="1" lang="ja-JP" altLang="en-US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令和</a:t>
            </a:r>
            <a:r>
              <a:rPr kumimoji="1" lang="en-US" altLang="ja-JP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r>
              <a:rPr kumimoji="1" lang="ja-JP" altLang="en-US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年を基準に、土日祝日及びお盆（</a:t>
            </a:r>
            <a:r>
              <a:rPr kumimoji="1" lang="en-US" altLang="ja-JP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8/13</a:t>
            </a:r>
            <a:r>
              <a:rPr kumimoji="1" lang="ja-JP" altLang="en-US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kumimoji="1" lang="en-US" altLang="ja-JP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8/16</a:t>
            </a:r>
            <a:r>
              <a:rPr kumimoji="1" lang="ja-JP" altLang="en-US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）、年末年始（</a:t>
            </a:r>
            <a:r>
              <a:rPr kumimoji="1" lang="en-US" altLang="ja-JP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12/30</a:t>
            </a:r>
            <a:r>
              <a:rPr kumimoji="1" lang="ja-JP" altLang="en-US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kumimoji="1" lang="en-US" altLang="ja-JP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1/3</a:t>
            </a:r>
            <a:r>
              <a:rPr kumimoji="1" lang="ja-JP" altLang="en-US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）を除いた日数。</a:t>
            </a:r>
            <a:endParaRPr kumimoji="1" lang="en-US" altLang="ja-JP" sz="1079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※3</a:t>
            </a:r>
            <a:r>
              <a:rPr kumimoji="1" lang="ja-JP" altLang="en-US" sz="1079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表内に示す数値表記は四捨五入した値であり、小数点以下を含み算定している。</a:t>
            </a:r>
            <a:endParaRPr kumimoji="1" lang="en-US" altLang="ja-JP" sz="1079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69700" y="9023914"/>
            <a:ext cx="6476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「コミュニティバス導入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の手引き」に基づき運行計画案の需要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調査を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実施したところ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endParaRPr kumimoji="1" lang="en-US" altLang="ja-JP" sz="1200" dirty="0" smtClean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収支率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の想定が実証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運行の実施基準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なる収支率４０％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を上回る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結果と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なった。</a:t>
            </a:r>
            <a:endParaRPr kumimoji="1" lang="en-US" altLang="ja-JP" sz="1200" dirty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●先の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ステップである実証運行実施に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向けて、引き続き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地域組織・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行政・事業者が協働し、</a:t>
            </a:r>
            <a:endParaRPr kumimoji="1" lang="en-US" altLang="ja-JP" sz="1200" dirty="0" smtClean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導入検討を進めていく。</a:t>
            </a:r>
            <a:endParaRPr kumimoji="1" lang="en-US" altLang="ja-JP" sz="1200" dirty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787" y="86659"/>
            <a:ext cx="2278002" cy="49186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61" y="302559"/>
            <a:ext cx="584200" cy="424130"/>
          </a:xfrm>
          <a:prstGeom prst="rect">
            <a:avLst/>
          </a:prstGeom>
          <a:ln>
            <a:noFill/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54" y="302559"/>
            <a:ext cx="584200" cy="424130"/>
          </a:xfrm>
          <a:prstGeom prst="rect">
            <a:avLst/>
          </a:prstGeom>
          <a:ln>
            <a:noFill/>
          </a:ln>
        </p:spPr>
      </p:pic>
      <p:cxnSp>
        <p:nvCxnSpPr>
          <p:cNvPr id="14" name="直線コネクタ 13"/>
          <p:cNvCxnSpPr/>
          <p:nvPr/>
        </p:nvCxnSpPr>
        <p:spPr>
          <a:xfrm flipV="1">
            <a:off x="0" y="677351"/>
            <a:ext cx="15119350" cy="31494"/>
          </a:xfrm>
          <a:prstGeom prst="line">
            <a:avLst/>
          </a:prstGeom>
          <a:ln w="34925" cmpd="sng">
            <a:solidFill>
              <a:srgbClr val="00743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タイトル 1"/>
          <p:cNvSpPr txBox="1">
            <a:spLocks/>
          </p:cNvSpPr>
          <p:nvPr/>
        </p:nvSpPr>
        <p:spPr>
          <a:xfrm>
            <a:off x="142653" y="66703"/>
            <a:ext cx="5661797" cy="549925"/>
          </a:xfrm>
          <a:prstGeom prst="rect">
            <a:avLst/>
          </a:prstGeom>
          <a:noFill/>
        </p:spPr>
        <p:txBody>
          <a:bodyPr anchor="ctr" anchorCtr="1">
            <a:no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 smtClean="0">
                <a:solidFill>
                  <a:srgbClr val="00743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高塚新田地区需要調査の結果について</a:t>
            </a:r>
            <a:endParaRPr lang="ja-JP" altLang="en-US" sz="2400" b="1" dirty="0">
              <a:solidFill>
                <a:srgbClr val="00743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245264" y="794404"/>
            <a:ext cx="14749814" cy="587366"/>
            <a:chOff x="245264" y="7155451"/>
            <a:chExt cx="14749814" cy="587366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45264" y="7155451"/>
              <a:ext cx="3710510" cy="553998"/>
            </a:xfrm>
            <a:prstGeom prst="homePlate">
              <a:avLst/>
            </a:prstGeom>
            <a:solidFill>
              <a:srgbClr val="009242"/>
            </a:solidFill>
          </p:spPr>
          <p:txBody>
            <a:bodyPr wrap="square" rtlCol="0">
              <a:spAutoFit/>
            </a:bodyPr>
            <a:lstStyle/>
            <a:p>
              <a:endParaRPr lang="en-US" altLang="ja-JP" sz="600" b="1" dirty="0" smtClean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３</a:t>
              </a:r>
              <a:r>
                <a:rPr lang="ja-JP" altLang="en-US" b="1" dirty="0" smtClean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．需要調査結果について</a:t>
              </a:r>
              <a:endParaRPr lang="en-US" altLang="ja-JP" b="1" dirty="0" smtClean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endParaRPr lang="ja-JP" altLang="en-US" sz="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3253019" y="7696749"/>
              <a:ext cx="4492562" cy="1"/>
            </a:xfrm>
            <a:prstGeom prst="line">
              <a:avLst/>
            </a:prstGeom>
            <a:ln w="19050">
              <a:solidFill>
                <a:srgbClr val="009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8209666" y="7188417"/>
              <a:ext cx="4081561" cy="554400"/>
            </a:xfrm>
            <a:prstGeom prst="homePlate">
              <a:avLst/>
            </a:prstGeom>
            <a:solidFill>
              <a:srgbClr val="009242"/>
            </a:solidFill>
          </p:spPr>
          <p:txBody>
            <a:bodyPr wrap="square" rtlCol="0">
              <a:spAutoFit/>
            </a:bodyPr>
            <a:lstStyle/>
            <a:p>
              <a:endParaRPr lang="en-US" altLang="ja-JP" sz="600" b="1" dirty="0" smtClean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  <a:p>
              <a:r>
                <a:rPr lang="ja-JP" altLang="en-US" b="1" dirty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４</a:t>
              </a:r>
              <a:r>
                <a:rPr lang="ja-JP" altLang="en-US" b="1" dirty="0" smtClean="0"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．コミュニティバスの利用意向</a:t>
              </a:r>
              <a:endParaRPr lang="ja-JP" altLang="en-US" sz="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10991405" y="7729716"/>
              <a:ext cx="4003673" cy="1"/>
            </a:xfrm>
            <a:prstGeom prst="line">
              <a:avLst/>
            </a:prstGeom>
            <a:ln w="19050">
              <a:solidFill>
                <a:srgbClr val="009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/>
          <p:cNvSpPr txBox="1"/>
          <p:nvPr/>
        </p:nvSpPr>
        <p:spPr>
          <a:xfrm>
            <a:off x="8217209" y="8334790"/>
            <a:ext cx="2303935" cy="554400"/>
          </a:xfrm>
          <a:prstGeom prst="homePlate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endParaRPr lang="en-US" altLang="ja-JP" sz="600" b="1" dirty="0" smtClean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b="1" dirty="0" smtClean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５．まとめ</a:t>
            </a:r>
            <a:endParaRPr lang="ja-JP" altLang="en-US" sz="6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10038626" y="8863607"/>
            <a:ext cx="4941818" cy="1"/>
          </a:xfrm>
          <a:prstGeom prst="line">
            <a:avLst/>
          </a:prstGeom>
          <a:ln w="1905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213893" y="1507712"/>
            <a:ext cx="6778010" cy="92333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●「利用する」と回答した人は約</a:t>
            </a:r>
            <a:r>
              <a:rPr kumimoji="1" lang="en-US" altLang="ja-JP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21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％で、「将来的には利用する」と回答した人は約</a:t>
            </a:r>
            <a:r>
              <a:rPr kumimoji="1" lang="en-US" altLang="ja-JP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19.6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％で</a:t>
            </a:r>
            <a:endParaRPr kumimoji="1" lang="en-US" altLang="ja-JP" sz="1200" dirty="0" smtClean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あった。</a:t>
            </a:r>
            <a:endParaRPr kumimoji="1" lang="en-US" altLang="ja-JP" sz="1200" dirty="0" smtClean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●「利用する」と回答した人の平均的な利用頻度見込みは週当たり</a:t>
            </a:r>
            <a:r>
              <a:rPr kumimoji="1" lang="en-US" altLang="ja-JP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3.23</a:t>
            </a:r>
            <a:r>
              <a:rPr kumimoji="1"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回であった。</a:t>
            </a:r>
            <a:endParaRPr kumimoji="1" lang="en-US" altLang="ja-JP" sz="1200" dirty="0" smtClean="0">
              <a:solidFill>
                <a:schemeClr val="accent6">
                  <a:lumMod val="50000"/>
                </a:schemeClr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aphicFrame>
        <p:nvGraphicFramePr>
          <p:cNvPr id="33" name="グラフ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514010"/>
              </p:ext>
            </p:extLst>
          </p:nvPr>
        </p:nvGraphicFramePr>
        <p:xfrm>
          <a:off x="11671300" y="2587827"/>
          <a:ext cx="3220507" cy="277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1671300" y="258782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＜利用頻度見込＞</a:t>
            </a:r>
            <a:endParaRPr kumimoji="1" lang="ja-JP" altLang="en-US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5" name="テキスト ボックス 1"/>
          <p:cNvSpPr txBox="1"/>
          <p:nvPr/>
        </p:nvSpPr>
        <p:spPr>
          <a:xfrm>
            <a:off x="13981371" y="5040579"/>
            <a:ext cx="1023157" cy="347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ｎ＝</a:t>
            </a:r>
            <a:r>
              <a:rPr lang="en-US" altLang="ja-JP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102</a:t>
            </a:r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aphicFrame>
        <p:nvGraphicFramePr>
          <p:cNvPr id="36" name="グラフ 35">
            <a:extLst>
              <a:ext uri="{FF2B5EF4-FFF2-40B4-BE49-F238E27FC236}">
                <a16:creationId xmlns:a16="http://schemas.microsoft.com/office/drawing/2014/main" id="{47512336-94FF-2AFD-56DF-1A1D5031FE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737501"/>
              </p:ext>
            </p:extLst>
          </p:nvPr>
        </p:nvGraphicFramePr>
        <p:xfrm>
          <a:off x="8254028" y="5664693"/>
          <a:ext cx="6682141" cy="2294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8217068" y="5446263"/>
            <a:ext cx="3454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＜利用</a:t>
            </a:r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しない</a:t>
            </a:r>
            <a:r>
              <a:rPr kumimoji="1" lang="ja-JP" altLang="en-US" sz="1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と回答した方の利用しない理由＞</a:t>
            </a:r>
            <a:endParaRPr kumimoji="1" lang="ja-JP" altLang="en-US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8" name="テキスト ボックス 1"/>
          <p:cNvSpPr txBox="1"/>
          <p:nvPr/>
        </p:nvSpPr>
        <p:spPr>
          <a:xfrm>
            <a:off x="13327439" y="7810661"/>
            <a:ext cx="1677089" cy="347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（ｎ＝</a:t>
            </a:r>
            <a:r>
              <a:rPr lang="en-US" altLang="ja-JP" sz="1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287</a:t>
            </a:r>
            <a:r>
              <a:rPr lang="ja-JP" altLang="en-US" sz="1000" dirty="0" err="1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lang="ja-JP" altLang="en-US" sz="1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複数回答可）</a:t>
            </a:r>
            <a:endParaRPr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aphicFrame>
        <p:nvGraphicFramePr>
          <p:cNvPr id="30" name="グラフ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342800"/>
              </p:ext>
            </p:extLst>
          </p:nvPr>
        </p:nvGraphicFramePr>
        <p:xfrm>
          <a:off x="8209665" y="2587827"/>
          <a:ext cx="3385433" cy="276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テキスト ボックス 40"/>
          <p:cNvSpPr txBox="1"/>
          <p:nvPr/>
        </p:nvSpPr>
        <p:spPr>
          <a:xfrm>
            <a:off x="8217068" y="258782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＜利用</a:t>
            </a:r>
            <a:r>
              <a:rPr kumimoji="1"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意向</a:t>
            </a:r>
            <a:r>
              <a:rPr kumimoji="1" lang="ja-JP" altLang="en-US" sz="1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＞</a:t>
            </a:r>
            <a:endParaRPr kumimoji="1" lang="ja-JP" altLang="en-US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2" name="テキスト ボックス 1"/>
          <p:cNvSpPr txBox="1"/>
          <p:nvPr/>
        </p:nvSpPr>
        <p:spPr>
          <a:xfrm>
            <a:off x="10648143" y="5026745"/>
            <a:ext cx="1023157" cy="347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ｎ＝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485</a:t>
            </a:r>
            <a:r>
              <a:rPr lang="ja-JP" altLang="en-US" sz="11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1" name="テキスト ボックス 3"/>
          <p:cNvSpPr txBox="1"/>
          <p:nvPr/>
        </p:nvSpPr>
        <p:spPr>
          <a:xfrm>
            <a:off x="12750083" y="61074"/>
            <a:ext cx="2160000" cy="4751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800" dirty="0" smtClean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Arial" panose="020B0604020202020204" pitchFamily="34" charset="0"/>
              </a:rPr>
              <a:t>報告事項 </a:t>
            </a:r>
            <a:r>
              <a:rPr lang="ja-JP" altLang="en-US" sz="1800" dirty="0" smtClean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Arial" panose="020B0604020202020204" pitchFamily="34" charset="0"/>
              </a:rPr>
              <a:t>資料</a:t>
            </a:r>
            <a:endParaRPr lang="ja-JP" sz="105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2906</TotalTime>
  <Words>1018</Words>
  <PresentationFormat>ユーザー設定</PresentationFormat>
  <Paragraphs>151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BIZ UDゴシック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2024-05-13T10:29:41Z</cp:lastPrinted>
  <dcterms:created xsi:type="dcterms:W3CDTF">2023-04-26T04:55:32Z</dcterms:created>
  <dcterms:modified xsi:type="dcterms:W3CDTF">2024-05-13T12:36:09Z</dcterms:modified>
</cp:coreProperties>
</file>