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"/>
  </p:notesMasterIdLst>
  <p:sldIdLst>
    <p:sldId id="267" r:id="rId2"/>
  </p:sldIdLst>
  <p:sldSz cx="6858000" cy="9144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FFFF66"/>
    <a:srgbClr val="37FF37"/>
    <a:srgbClr val="F8D338"/>
    <a:srgbClr val="2B9226"/>
    <a:srgbClr val="FB5003"/>
    <a:srgbClr val="000099"/>
    <a:srgbClr val="F82906"/>
    <a:srgbClr val="FC67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4647" autoAdjust="0"/>
  </p:normalViewPr>
  <p:slideViewPr>
    <p:cSldViewPr>
      <p:cViewPr varScale="1">
        <p:scale>
          <a:sx n="78" d="100"/>
          <a:sy n="78" d="100"/>
        </p:scale>
        <p:origin x="156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7"/>
            <a:ext cx="2946247" cy="496732"/>
          </a:xfrm>
          <a:prstGeom prst="rect">
            <a:avLst/>
          </a:prstGeom>
        </p:spPr>
        <p:txBody>
          <a:bodyPr vert="horz" lIns="92007" tIns="46006" rIns="92007" bIns="46006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7"/>
            <a:ext cx="2946246" cy="496732"/>
          </a:xfrm>
          <a:prstGeom prst="rect">
            <a:avLst/>
          </a:prstGeom>
        </p:spPr>
        <p:txBody>
          <a:bodyPr vert="horz" lIns="92007" tIns="46006" rIns="92007" bIns="46006" rtlCol="0"/>
          <a:lstStyle>
            <a:lvl1pPr algn="r">
              <a:defRPr sz="1300"/>
            </a:lvl1pPr>
          </a:lstStyle>
          <a:p>
            <a:fld id="{29FD44A3-EC81-446B-91CB-A3C49071C985}" type="datetimeFigureOut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07" tIns="46006" rIns="92007" bIns="46006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96" y="4714955"/>
            <a:ext cx="5439101" cy="4467387"/>
          </a:xfrm>
          <a:prstGeom prst="rect">
            <a:avLst/>
          </a:prstGeom>
        </p:spPr>
        <p:txBody>
          <a:bodyPr vert="horz" lIns="92007" tIns="46006" rIns="92007" bIns="4600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28313"/>
            <a:ext cx="2946247" cy="496731"/>
          </a:xfrm>
          <a:prstGeom prst="rect">
            <a:avLst/>
          </a:prstGeom>
        </p:spPr>
        <p:txBody>
          <a:bodyPr vert="horz" lIns="92007" tIns="46006" rIns="92007" bIns="46006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3"/>
            <a:ext cx="2946246" cy="496731"/>
          </a:xfrm>
          <a:prstGeom prst="rect">
            <a:avLst/>
          </a:prstGeom>
        </p:spPr>
        <p:txBody>
          <a:bodyPr vert="horz" lIns="92007" tIns="46006" rIns="92007" bIns="46006" rtlCol="0" anchor="b"/>
          <a:lstStyle>
            <a:lvl1pPr algn="r">
              <a:defRPr sz="1300"/>
            </a:lvl1pPr>
          </a:lstStyle>
          <a:p>
            <a:fld id="{25FF4BEB-1EDB-484B-BF2A-1D7B23D89CF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569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F4BEB-1EDB-484B-BF2A-1D7B23D89CF1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632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CCCF4-44AF-4C9E-8D63-0362A15CE02E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0332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C030-EDD4-4C94-B274-20B4CAC693E3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81913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DEAE1-B0D0-4B6F-A93E-33D4FDF29081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4604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3421C-F7BC-4886-AD09-F93A170E3732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856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CABF4-59F7-4537-8D87-539FB707C135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324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2A5BA-6F1F-4274-AE47-ECD657DBECEA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6069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21E16-4967-47FA-8CDF-80F3448371C0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868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9015-A393-447E-930C-6297DF12EF34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2036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065E2-FFAC-45B2-A903-F3BD82F822C7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67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11E40-01D0-4E8F-9F37-D8AD99DDF65C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476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6A7A2-B1F2-4910-9215-52B134FBD515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0514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6AFE4-35AC-48B1-878B-CB545E953FE8}" type="datetime1">
              <a:rPr kumimoji="1" lang="ja-JP" altLang="en-US" smtClean="0"/>
              <a:t>2024/7/22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D150F-FC60-4161-9198-C91D6163043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7152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sldNum="0" hdr="0" ftr="0" dt="0"/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66186" y="623849"/>
            <a:ext cx="6675452" cy="8475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127580" y="6349643"/>
            <a:ext cx="6551973" cy="2214546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右矢印 82"/>
          <p:cNvSpPr/>
          <p:nvPr/>
        </p:nvSpPr>
        <p:spPr>
          <a:xfrm rot="5400000">
            <a:off x="1401802" y="6753010"/>
            <a:ext cx="167188" cy="3673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66187" y="83959"/>
            <a:ext cx="6687332" cy="459439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525619" y="143288"/>
            <a:ext cx="377539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000" b="1" dirty="0" smtClean="0"/>
              <a:t>農地の貸借制度が変わります！</a:t>
            </a:r>
            <a:endParaRPr lang="ja-JP" altLang="en-US" sz="2000" b="1" cap="none" spc="0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27260" y="991257"/>
            <a:ext cx="6552293" cy="1748719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タイトル 1"/>
          <p:cNvSpPr txBox="1">
            <a:spLocks/>
          </p:cNvSpPr>
          <p:nvPr/>
        </p:nvSpPr>
        <p:spPr>
          <a:xfrm>
            <a:off x="85368" y="623849"/>
            <a:ext cx="6558136" cy="409686"/>
          </a:xfrm>
          <a:prstGeom prst="rect">
            <a:avLst/>
          </a:prstGeom>
          <a:noFill/>
        </p:spPr>
        <p:txBody>
          <a:bodyPr vert="horz" lIns="91440" tIns="45720" rIns="90000" bIns="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solidFill>
                  <a:schemeClr val="accent6">
                    <a:lumMod val="75000"/>
                  </a:schemeClr>
                </a:solidFill>
              </a:rPr>
              <a:t>１</a:t>
            </a:r>
            <a:r>
              <a:rPr lang="ja-JP" altLang="en-US" sz="1800" b="1" dirty="0" smtClean="0">
                <a:solidFill>
                  <a:schemeClr val="accent6">
                    <a:lumMod val="75000"/>
                  </a:schemeClr>
                </a:solidFill>
              </a:rPr>
              <a:t> 農地銀行は農地中間管理事業（農地バンク）へ変わり</a:t>
            </a:r>
            <a:r>
              <a:rPr lang="ja-JP" altLang="en-US" sz="1800" b="1" dirty="0">
                <a:solidFill>
                  <a:schemeClr val="accent6">
                    <a:lumMod val="75000"/>
                  </a:schemeClr>
                </a:solidFill>
              </a:rPr>
              <a:t>ます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3146" y="1097027"/>
            <a:ext cx="6601532" cy="3422522"/>
          </a:xfrm>
          <a:noFill/>
        </p:spPr>
        <p:txBody>
          <a:bodyPr>
            <a:noAutofit/>
          </a:bodyPr>
          <a:lstStyle/>
          <a:p>
            <a:pPr marL="0" indent="0">
              <a:lnSpc>
                <a:spcPts val="1800"/>
              </a:lnSpc>
              <a:buNone/>
            </a:pPr>
            <a:r>
              <a:rPr lang="ja-JP" altLang="en-US" sz="1400" dirty="0" smtClean="0"/>
              <a:t>　</a:t>
            </a:r>
            <a:r>
              <a:rPr lang="ja-JP" altLang="ja-JP" sz="1400" dirty="0" smtClean="0"/>
              <a:t>農業経営基盤強化促進法の一部改正に伴い、貸し手と借り手の相対による</a:t>
            </a:r>
            <a:r>
              <a:rPr lang="ja-JP" altLang="en-US" sz="1400" dirty="0" smtClean="0"/>
              <a:t>貸借（農地銀行）</a:t>
            </a:r>
            <a:r>
              <a:rPr lang="ja-JP" altLang="ja-JP" sz="1400" dirty="0" smtClean="0"/>
              <a:t>が</a:t>
            </a:r>
            <a:r>
              <a:rPr lang="ja-JP" altLang="en-US" sz="1400" dirty="0" smtClean="0"/>
              <a:t>変更となります。今後は、</a:t>
            </a:r>
            <a:r>
              <a:rPr lang="ja-JP" altLang="ja-JP" sz="1400" dirty="0" smtClean="0"/>
              <a:t>千葉県農地中間管理機構（千葉県園芸協会）</a:t>
            </a:r>
            <a:r>
              <a:rPr lang="ja-JP" altLang="en-US" sz="1400" dirty="0" smtClean="0"/>
              <a:t>による、</a:t>
            </a:r>
            <a:r>
              <a:rPr lang="ja-JP" altLang="en-US" sz="1400" b="1" u="sng" dirty="0" smtClean="0">
                <a:solidFill>
                  <a:srgbClr val="FF0000"/>
                </a:solidFill>
              </a:rPr>
              <a:t>農地中間管理事業に変わります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400" dirty="0"/>
              <a:t>　</a:t>
            </a:r>
            <a:r>
              <a:rPr lang="ja-JP" altLang="en-US" sz="1400" dirty="0" smtClean="0"/>
              <a:t>貸借制度は変更となりますが、</a:t>
            </a:r>
            <a:r>
              <a:rPr lang="ja-JP" altLang="en-US" sz="1400" b="1" u="sng" dirty="0" smtClean="0">
                <a:solidFill>
                  <a:srgbClr val="FF0000"/>
                </a:solidFill>
              </a:rPr>
              <a:t>申請窓口は今までと変わらず松戸市農政課となります。</a:t>
            </a:r>
            <a:r>
              <a:rPr lang="ja-JP" altLang="en-US" sz="1400" dirty="0" smtClean="0"/>
              <a:t>農地の貸借をお考えの方や制度について詳しく知りたい方は、まず</a:t>
            </a:r>
            <a:r>
              <a:rPr lang="ja-JP" altLang="en-US" sz="1400" smtClean="0"/>
              <a:t>は</a:t>
            </a:r>
            <a:r>
              <a:rPr lang="ja-JP" altLang="en-US" sz="1400" smtClean="0"/>
              <a:t>松戸市農政課</a:t>
            </a:r>
            <a:r>
              <a:rPr lang="ja-JP" altLang="en-US" sz="1400" dirty="0" smtClean="0"/>
              <a:t>までお問い合せください。</a:t>
            </a:r>
            <a:endParaRPr lang="en-US" altLang="ja-JP" sz="1400" b="1" u="sng" dirty="0">
              <a:solidFill>
                <a:srgbClr val="FF0000"/>
              </a:solidFill>
            </a:endParaRPr>
          </a:p>
          <a:p>
            <a:pPr marL="0" indent="0">
              <a:lnSpc>
                <a:spcPts val="1800"/>
              </a:lnSpc>
              <a:buNone/>
            </a:pPr>
            <a:r>
              <a:rPr lang="ja-JP" altLang="en-US" sz="1400" dirty="0" smtClean="0"/>
              <a:t>　　　　　　　　　　</a:t>
            </a:r>
            <a:r>
              <a:rPr lang="ja-JP" altLang="en-US" sz="1600" dirty="0" smtClean="0"/>
              <a:t>　　　　　　　　　　　　　　　　　　　　　　　　　　　</a:t>
            </a:r>
            <a:r>
              <a:rPr lang="ja-JP" altLang="en-US" sz="1400" dirty="0" smtClean="0"/>
              <a:t>　　　　　　　　　　　　　　　　　　　　　　　　　　　　　</a:t>
            </a:r>
            <a:endParaRPr kumimoji="1" lang="ja-JP" altLang="en-US" dirty="0"/>
          </a:p>
        </p:txBody>
      </p:sp>
      <p:sp>
        <p:nvSpPr>
          <p:cNvPr id="40" name="コンテンツ プレースホルダー 2"/>
          <p:cNvSpPr txBox="1">
            <a:spLocks/>
          </p:cNvSpPr>
          <p:nvPr/>
        </p:nvSpPr>
        <p:spPr>
          <a:xfrm>
            <a:off x="127260" y="3131458"/>
            <a:ext cx="6596394" cy="1458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28588" indent="-128588" algn="l" defTabSz="514350" rtl="0" eaLnBrk="1" latinLnBrk="0" hangingPunct="1">
              <a:lnSpc>
                <a:spcPct val="90000"/>
              </a:lnSpc>
              <a:spcBef>
                <a:spcPts val="563"/>
              </a:spcBef>
              <a:buFont typeface="Arial" panose="020B0604020202020204" pitchFamily="34" charset="0"/>
              <a:buChar char="•"/>
              <a:defRPr kumimoji="1"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57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429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001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572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6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63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13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88" indent="-128588" algn="l" defTabSz="514350" rtl="0" eaLnBrk="1" latinLnBrk="0" hangingPunct="1">
              <a:lnSpc>
                <a:spcPct val="90000"/>
              </a:lnSpc>
              <a:spcBef>
                <a:spcPts val="281"/>
              </a:spcBef>
              <a:buFont typeface="Arial" panose="020B0604020202020204" pitchFamily="34" charset="0"/>
              <a:buChar char="•"/>
              <a:defRPr kumimoji="1" sz="101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　</a:t>
            </a:r>
            <a:endParaRPr lang="ja-JP" altLang="en-US" dirty="0"/>
          </a:p>
        </p:txBody>
      </p:sp>
      <p:sp>
        <p:nvSpPr>
          <p:cNvPr id="41" name="タイトル 1"/>
          <p:cNvSpPr txBox="1">
            <a:spLocks/>
          </p:cNvSpPr>
          <p:nvPr/>
        </p:nvSpPr>
        <p:spPr>
          <a:xfrm>
            <a:off x="84170" y="2772206"/>
            <a:ext cx="4522142" cy="409686"/>
          </a:xfrm>
          <a:prstGeom prst="rect">
            <a:avLst/>
          </a:prstGeom>
          <a:noFill/>
        </p:spPr>
        <p:txBody>
          <a:bodyPr vert="horz" lIns="91440" tIns="45720" rIns="90000" bIns="0" rtlCol="0" anchor="ctr">
            <a:noAutofit/>
          </a:bodyPr>
          <a:lstStyle>
            <a:lvl1pPr algn="l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 smtClean="0">
                <a:solidFill>
                  <a:schemeClr val="accent6">
                    <a:lumMod val="75000"/>
                  </a:schemeClr>
                </a:solidFill>
              </a:rPr>
              <a:t>２ 今後の農地貸借の手続きイメージ図</a:t>
            </a:r>
            <a:endParaRPr lang="ja-JP" altLang="en-U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3" name="図 4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90" y="3388729"/>
            <a:ext cx="1365563" cy="1102692"/>
          </a:xfrm>
          <a:prstGeom prst="rect">
            <a:avLst/>
          </a:prstGeom>
        </p:spPr>
      </p:pic>
      <p:sp>
        <p:nvSpPr>
          <p:cNvPr id="48" name="正方形/長方形 47"/>
          <p:cNvSpPr/>
          <p:nvPr/>
        </p:nvSpPr>
        <p:spPr>
          <a:xfrm>
            <a:off x="153777" y="4622146"/>
            <a:ext cx="1561893" cy="7173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農地を貸したい方</a:t>
            </a:r>
            <a:endParaRPr lang="en-US" altLang="ja-JP" sz="1400" b="1" dirty="0" smtClean="0">
              <a:solidFill>
                <a:schemeClr val="tx1"/>
              </a:solidFill>
            </a:endParaRPr>
          </a:p>
        </p:txBody>
      </p:sp>
      <p:sp>
        <p:nvSpPr>
          <p:cNvPr id="50" name="角丸四角形 49"/>
          <p:cNvSpPr/>
          <p:nvPr/>
        </p:nvSpPr>
        <p:spPr>
          <a:xfrm>
            <a:off x="1960022" y="3234962"/>
            <a:ext cx="2901883" cy="299641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正方形/長方形 61"/>
          <p:cNvSpPr/>
          <p:nvPr/>
        </p:nvSpPr>
        <p:spPr>
          <a:xfrm>
            <a:off x="5118598" y="4627641"/>
            <a:ext cx="1524906" cy="7071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</a:rPr>
              <a:t>農地を借りたい方</a:t>
            </a:r>
            <a:endParaRPr lang="en-US" altLang="ja-JP" sz="1600" b="1" dirty="0" smtClean="0">
              <a:solidFill>
                <a:schemeClr val="tx1"/>
              </a:solidFill>
            </a:endParaRPr>
          </a:p>
        </p:txBody>
      </p:sp>
      <p:pic>
        <p:nvPicPr>
          <p:cNvPr id="63" name="図 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305" y="3255667"/>
            <a:ext cx="1319946" cy="1326579"/>
          </a:xfrm>
          <a:prstGeom prst="rect">
            <a:avLst/>
          </a:prstGeom>
        </p:spPr>
      </p:pic>
      <p:sp>
        <p:nvSpPr>
          <p:cNvPr id="65" name="角丸四角形 64"/>
          <p:cNvSpPr/>
          <p:nvPr/>
        </p:nvSpPr>
        <p:spPr>
          <a:xfrm>
            <a:off x="2059230" y="5349152"/>
            <a:ext cx="2718165" cy="67576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1"/>
                </a:solidFill>
              </a:rPr>
              <a:t>農政課・農業委員会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31127" y="8652003"/>
            <a:ext cx="6548426" cy="3522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正方形/長方形 76"/>
          <p:cNvSpPr/>
          <p:nvPr/>
        </p:nvSpPr>
        <p:spPr>
          <a:xfrm>
            <a:off x="173430" y="8672205"/>
            <a:ext cx="141577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1600" b="1" u="sng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問い合わせ先</a:t>
            </a:r>
            <a:endParaRPr lang="ja-JP" altLang="en-US" sz="1400" b="1" u="sng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1407790" y="8704630"/>
            <a:ext cx="3542448" cy="30777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4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松戸市　経済振興部　農政課</a:t>
            </a:r>
            <a:endParaRPr lang="ja-JP" altLang="en-US" sz="14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4149080" y="8682452"/>
            <a:ext cx="2926966" cy="3385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16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✆ </a:t>
            </a:r>
            <a:r>
              <a:rPr lang="en-US" altLang="ja-JP" sz="16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047-366-7328</a:t>
            </a:r>
            <a:endParaRPr lang="ja-JP" altLang="en-US" sz="16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楕円 3"/>
          <p:cNvSpPr/>
          <p:nvPr/>
        </p:nvSpPr>
        <p:spPr>
          <a:xfrm>
            <a:off x="2181522" y="3343504"/>
            <a:ext cx="2475548" cy="113514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右矢印 69"/>
          <p:cNvSpPr/>
          <p:nvPr/>
        </p:nvSpPr>
        <p:spPr>
          <a:xfrm>
            <a:off x="4662117" y="3677637"/>
            <a:ext cx="800334" cy="60412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右矢印 67"/>
          <p:cNvSpPr/>
          <p:nvPr/>
        </p:nvSpPr>
        <p:spPr>
          <a:xfrm>
            <a:off x="1485396" y="3672278"/>
            <a:ext cx="787380" cy="5865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48366" y="3584294"/>
            <a:ext cx="2741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千葉県農地中間管理機構</a:t>
            </a:r>
            <a:endParaRPr kumimoji="1" lang="en-US" altLang="ja-JP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ja-JP" alt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（千葉県園芸協会）</a:t>
            </a:r>
            <a:endParaRPr kumimoji="1" lang="ja-JP" altLang="en-US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左右矢印 65"/>
          <p:cNvSpPr/>
          <p:nvPr/>
        </p:nvSpPr>
        <p:spPr>
          <a:xfrm rot="5400000">
            <a:off x="2763620" y="4437410"/>
            <a:ext cx="1266382" cy="83528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075790" y="4580871"/>
            <a:ext cx="738664" cy="646331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ja-JP" altLang="en-US" b="1" dirty="0" smtClean="0"/>
              <a:t>連携</a:t>
            </a:r>
            <a:endParaRPr lang="en-US" altLang="ja-JP" b="1" dirty="0" smtClean="0"/>
          </a:p>
          <a:p>
            <a:r>
              <a:rPr kumimoji="1" lang="ja-JP" altLang="en-US" b="1" dirty="0"/>
              <a:t>協力</a:t>
            </a: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615564" y="3860589"/>
            <a:ext cx="8579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/>
              <a:t>農地の貸付</a:t>
            </a:r>
            <a:endParaRPr kumimoji="1" lang="ja-JP" altLang="en-US" sz="1050" b="1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424073" y="3852743"/>
            <a:ext cx="85792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b="1" dirty="0" smtClean="0"/>
              <a:t>農地の借受</a:t>
            </a:r>
            <a:endParaRPr kumimoji="1" lang="ja-JP" altLang="en-US" sz="1050" b="1" dirty="0"/>
          </a:p>
        </p:txBody>
      </p:sp>
      <p:sp>
        <p:nvSpPr>
          <p:cNvPr id="10" name="フローチャート: 代替処理 9"/>
          <p:cNvSpPr/>
          <p:nvPr/>
        </p:nvSpPr>
        <p:spPr>
          <a:xfrm>
            <a:off x="277031" y="6119503"/>
            <a:ext cx="1682991" cy="412454"/>
          </a:xfrm>
          <a:prstGeom prst="flowChartAlternateProcess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</a:rPr>
              <a:t>貸借手続きの流れ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1" name="フローチャート: 代替処理 10"/>
          <p:cNvSpPr/>
          <p:nvPr/>
        </p:nvSpPr>
        <p:spPr>
          <a:xfrm>
            <a:off x="221631" y="6614694"/>
            <a:ext cx="2469868" cy="238390"/>
          </a:xfrm>
          <a:prstGeom prst="flowChartAlternateProcess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①農地の貸し手・借り手による申請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6" name="フローチャート: 代替処理 45"/>
          <p:cNvSpPr/>
          <p:nvPr/>
        </p:nvSpPr>
        <p:spPr>
          <a:xfrm>
            <a:off x="221631" y="7032652"/>
            <a:ext cx="2469868" cy="228261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</a:rPr>
              <a:t>②農政課で受付</a:t>
            </a:r>
            <a:endParaRPr kumimoji="1" lang="ja-JP" altLang="en-US" sz="1100" dirty="0">
              <a:solidFill>
                <a:schemeClr val="tx1"/>
              </a:solidFill>
            </a:endParaRPr>
          </a:p>
        </p:txBody>
      </p:sp>
      <p:sp>
        <p:nvSpPr>
          <p:cNvPr id="49" name="フローチャート: 代替処理 48"/>
          <p:cNvSpPr/>
          <p:nvPr/>
        </p:nvSpPr>
        <p:spPr>
          <a:xfrm>
            <a:off x="221631" y="7458079"/>
            <a:ext cx="2469868" cy="432000"/>
          </a:xfrm>
          <a:prstGeom prst="flowChartAlternateProces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③農地中間管理機構による農地の権利設定手続き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790466" y="6451461"/>
            <a:ext cx="3698268" cy="9539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790466" y="6450018"/>
            <a:ext cx="3698268" cy="2883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農地銀行と異なること</a:t>
            </a:r>
            <a:endParaRPr kumimoji="1" lang="ja-JP" altLang="en-US" sz="16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02811" y="679455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・農地中間管理機構を通じた貸借となります。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・賃貸借の場合は、賃借料の徴収、支払いを農地中間　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管理機構が行います（金納の場合のみ）。</a:t>
            </a:r>
            <a:endParaRPr kumimoji="1" lang="ja-JP" altLang="en-US" sz="1200" dirty="0"/>
          </a:p>
        </p:txBody>
      </p:sp>
      <p:sp>
        <p:nvSpPr>
          <p:cNvPr id="57" name="正方形/長方形 56"/>
          <p:cNvSpPr/>
          <p:nvPr/>
        </p:nvSpPr>
        <p:spPr>
          <a:xfrm>
            <a:off x="2790466" y="7497066"/>
            <a:ext cx="3698268" cy="9539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>
            <a:off x="2790466" y="7495623"/>
            <a:ext cx="3698268" cy="298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農地銀行と同じこと</a:t>
            </a:r>
            <a:endParaRPr kumimoji="1" lang="ja-JP" altLang="en-US" sz="1600" dirty="0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702811" y="7825374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・申請窓口は松戸市農政課です。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・期間満了後に継続しない場合は、農地は貸し手に戻</a:t>
            </a:r>
            <a:endParaRPr lang="en-US" altLang="ja-JP" sz="1200" dirty="0" smtClean="0"/>
          </a:p>
          <a:p>
            <a:r>
              <a:rPr lang="ja-JP" altLang="en-US" sz="1200" dirty="0"/>
              <a:t>　</a:t>
            </a:r>
            <a:r>
              <a:rPr lang="ja-JP" altLang="en-US" sz="1200" dirty="0" smtClean="0"/>
              <a:t>ります。</a:t>
            </a:r>
            <a:endParaRPr kumimoji="1" lang="ja-JP" altLang="en-US" sz="1200" dirty="0"/>
          </a:p>
        </p:txBody>
      </p:sp>
      <p:sp>
        <p:nvSpPr>
          <p:cNvPr id="42" name="右矢印 41"/>
          <p:cNvSpPr/>
          <p:nvPr/>
        </p:nvSpPr>
        <p:spPr>
          <a:xfrm rot="5400000">
            <a:off x="1388017" y="7182049"/>
            <a:ext cx="194758" cy="3673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右矢印 43"/>
          <p:cNvSpPr/>
          <p:nvPr/>
        </p:nvSpPr>
        <p:spPr>
          <a:xfrm rot="5400000">
            <a:off x="1388017" y="7810985"/>
            <a:ext cx="194758" cy="3673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フローチャート: 代替処理 46"/>
          <p:cNvSpPr/>
          <p:nvPr/>
        </p:nvSpPr>
        <p:spPr>
          <a:xfrm>
            <a:off x="221631" y="8106887"/>
            <a:ext cx="2469868" cy="328308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</a:rPr>
              <a:t>④農政課から貸し手に、農地中間管理機構から借り手にそれぞれ通知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599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10057</TotalTime>
  <Words>166</Words>
  <Application>Microsoft Office PowerPoint</Application>
  <PresentationFormat>画面に合わせる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鎌田 哲平</dc:creator>
  <cp:lastModifiedBy>Administrator</cp:lastModifiedBy>
  <cp:revision>698</cp:revision>
  <cp:lastPrinted>2024-07-17T02:34:52Z</cp:lastPrinted>
  <dcterms:created xsi:type="dcterms:W3CDTF">2018-10-29T07:12:12Z</dcterms:created>
  <dcterms:modified xsi:type="dcterms:W3CDTF">2024-07-22T07:59:07Z</dcterms:modified>
</cp:coreProperties>
</file>