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30" r:id="rId3"/>
    <p:sldId id="329" r:id="rId4"/>
    <p:sldId id="334" r:id="rId5"/>
    <p:sldId id="301" r:id="rId6"/>
    <p:sldId id="295" r:id="rId7"/>
    <p:sldId id="270" r:id="rId8"/>
    <p:sldId id="271" r:id="rId9"/>
    <p:sldId id="277" r:id="rId10"/>
    <p:sldId id="278" r:id="rId11"/>
    <p:sldId id="281" r:id="rId12"/>
    <p:sldId id="282" r:id="rId13"/>
    <p:sldId id="291" r:id="rId14"/>
    <p:sldId id="292" r:id="rId15"/>
    <p:sldId id="335" r:id="rId16"/>
    <p:sldId id="336" r:id="rId17"/>
    <p:sldId id="337" r:id="rId18"/>
    <p:sldId id="338" r:id="rId19"/>
    <p:sldId id="339" r:id="rId20"/>
    <p:sldId id="340" r:id="rId21"/>
    <p:sldId id="331" r:id="rId22"/>
    <p:sldId id="341" r:id="rId23"/>
    <p:sldId id="314" r:id="rId24"/>
    <p:sldId id="313" r:id="rId25"/>
    <p:sldId id="342" r:id="rId26"/>
    <p:sldId id="343" r:id="rId27"/>
    <p:sldId id="321" r:id="rId28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D7D19"/>
    <a:srgbClr val="CCE7EA"/>
    <a:srgbClr val="FF575B"/>
    <a:srgbClr val="E7976B"/>
    <a:srgbClr val="C18DBF"/>
    <a:srgbClr val="A5D826"/>
    <a:srgbClr val="93C022"/>
    <a:srgbClr val="82AA1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60"/>
  </p:normalViewPr>
  <p:slideViewPr>
    <p:cSldViewPr>
      <p:cViewPr>
        <p:scale>
          <a:sx n="100" d="100"/>
          <a:sy n="100" d="100"/>
        </p:scale>
        <p:origin x="-26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6" cy="496967"/>
          </a:xfrm>
          <a:prstGeom prst="rect">
            <a:avLst/>
          </a:prstGeom>
        </p:spPr>
        <p:txBody>
          <a:bodyPr vert="horz" lIns="95679" tIns="47840" rIns="95679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0" y="2"/>
            <a:ext cx="2949786" cy="496967"/>
          </a:xfrm>
          <a:prstGeom prst="rect">
            <a:avLst/>
          </a:prstGeom>
        </p:spPr>
        <p:txBody>
          <a:bodyPr vert="horz" lIns="95679" tIns="47840" rIns="95679" bIns="47840" rtlCol="0"/>
          <a:lstStyle>
            <a:lvl1pPr algn="r">
              <a:defRPr sz="1300"/>
            </a:lvl1pPr>
          </a:lstStyle>
          <a:p>
            <a:fld id="{21C821AC-793B-4DB9-AEEC-0E5B6DF7FCBF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40648"/>
            <a:ext cx="2949786" cy="496967"/>
          </a:xfrm>
          <a:prstGeom prst="rect">
            <a:avLst/>
          </a:prstGeom>
        </p:spPr>
        <p:txBody>
          <a:bodyPr vert="horz" lIns="95679" tIns="47840" rIns="95679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0" y="9440648"/>
            <a:ext cx="2949786" cy="496967"/>
          </a:xfrm>
          <a:prstGeom prst="rect">
            <a:avLst/>
          </a:prstGeom>
        </p:spPr>
        <p:txBody>
          <a:bodyPr vert="horz" lIns="95679" tIns="47840" rIns="95679" bIns="47840" rtlCol="0" anchor="b"/>
          <a:lstStyle>
            <a:lvl1pPr algn="r">
              <a:defRPr sz="1300"/>
            </a:lvl1pPr>
          </a:lstStyle>
          <a:p>
            <a:fld id="{E786174A-C43B-4075-ABEF-4D9C494A55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7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786" cy="496967"/>
          </a:xfrm>
          <a:prstGeom prst="rect">
            <a:avLst/>
          </a:prstGeom>
        </p:spPr>
        <p:txBody>
          <a:bodyPr vert="horz" lIns="95679" tIns="47840" rIns="95679" bIns="47840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2"/>
            <a:ext cx="2949786" cy="496967"/>
          </a:xfrm>
          <a:prstGeom prst="rect">
            <a:avLst/>
          </a:prstGeom>
        </p:spPr>
        <p:txBody>
          <a:bodyPr vert="horz" lIns="95679" tIns="47840" rIns="95679" bIns="47840" rtlCol="0"/>
          <a:lstStyle>
            <a:lvl1pPr algn="r">
              <a:defRPr sz="1300"/>
            </a:lvl1pPr>
          </a:lstStyle>
          <a:p>
            <a:fld id="{3F6D38C4-BA34-44B3-9C50-BF43DE0C2C8D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9" tIns="47840" rIns="95679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79" tIns="47840" rIns="95679" bIns="4784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6" cy="496967"/>
          </a:xfrm>
          <a:prstGeom prst="rect">
            <a:avLst/>
          </a:prstGeom>
        </p:spPr>
        <p:txBody>
          <a:bodyPr vert="horz" lIns="95679" tIns="47840" rIns="95679" bIns="47840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6967"/>
          </a:xfrm>
          <a:prstGeom prst="rect">
            <a:avLst/>
          </a:prstGeom>
        </p:spPr>
        <p:txBody>
          <a:bodyPr vert="horz" lIns="95679" tIns="47840" rIns="95679" bIns="47840" rtlCol="0" anchor="b"/>
          <a:lstStyle>
            <a:lvl1pPr algn="r">
              <a:defRPr sz="1300"/>
            </a:lvl1pPr>
          </a:lstStyle>
          <a:p>
            <a:fld id="{5E6B8EB4-B15A-4808-B50D-713ED3529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251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9778C0A-86B1-4D7B-B09C-B34B5E152276}" type="datetimeFigureOut">
              <a:rPr kumimoji="1" lang="ja-JP" altLang="en-US" smtClean="0"/>
              <a:t>2017/9/5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5C19D2F-A910-4AA5-9D7B-3349C9478B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kumimoji="1"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kumimoji="1"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Word_Document9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Document10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2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3.docx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Document14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package" Target="../embeddings/Microsoft_Word_Document15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16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Document17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Document18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1.docx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package" Target="../embeddings/Microsoft_Word_Document19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20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Word_Document21.docx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22.docx"/><Relationship Id="rId4" Type="http://schemas.openxmlformats.org/officeDocument/2006/relationships/oleObject" Target="../embeddings/oleObject2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Word_Document23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6.emf"/><Relationship Id="rId4" Type="http://schemas.openxmlformats.org/officeDocument/2006/relationships/package" Target="../embeddings/Microsoft_Word_Document24.docx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Document2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3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4.doc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8.emf"/><Relationship Id="rId4" Type="http://schemas.openxmlformats.org/officeDocument/2006/relationships/image" Target="../media/image10.png"/><Relationship Id="rId9" Type="http://schemas.openxmlformats.org/officeDocument/2006/relationships/package" Target="../embeddings/Microsoft_Word_Document5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6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Document7.docx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8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4" b="95127" l="5941" r="97153">
                        <a14:foregroundMark x1="29703" y1="24695" x2="29703" y2="24695"/>
                        <a14:foregroundMark x1="38243" y1="32558" x2="38243" y2="32558"/>
                        <a14:foregroundMark x1="64109" y1="32780" x2="64109" y2="32780"/>
                        <a14:foregroundMark x1="72649" y1="25581" x2="72649" y2="25581"/>
                        <a14:foregroundMark x1="58663" y1="44408" x2="58663" y2="44408"/>
                        <a14:foregroundMark x1="43317" y1="43854" x2="43317" y2="43854"/>
                        <a14:foregroundMark x1="50495" y1="57697" x2="50495" y2="57697"/>
                        <a14:backgroundMark x1="51485" y1="54928" x2="51485" y2="54928"/>
                        <a14:backgroundMark x1="53589" y1="77298" x2="53589" y2="77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60" b="21263"/>
          <a:stretch/>
        </p:blipFill>
        <p:spPr>
          <a:xfrm>
            <a:off x="4211960" y="2123367"/>
            <a:ext cx="4937658" cy="47620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選挙</a:t>
            </a:r>
            <a:r>
              <a:rPr kumimoji="1" lang="ja-JP" altLang="en-US" sz="4800" dirty="0" smtClean="0">
                <a:solidFill>
                  <a:srgbClr val="0000CC"/>
                </a:solidFill>
              </a:rPr>
              <a:t>○</a:t>
            </a:r>
            <a:r>
              <a:rPr kumimoji="1" lang="en-US" altLang="ja-JP" sz="4800" dirty="0" smtClean="0">
                <a:solidFill>
                  <a:srgbClr val="FF0000"/>
                </a:solidFill>
              </a:rPr>
              <a:t>×</a:t>
            </a:r>
            <a:r>
              <a:rPr kumimoji="1" lang="ja-JP" altLang="en-US" sz="4800" dirty="0" smtClean="0"/>
              <a:t>クイズ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1600" dirty="0" smtClean="0"/>
              <a:t>選挙のこと、知れば</a:t>
            </a:r>
            <a:r>
              <a:rPr kumimoji="1" lang="ja-JP" altLang="en-US" sz="1600" dirty="0"/>
              <a:t>知る</a:t>
            </a:r>
            <a:r>
              <a:rPr kumimoji="1" lang="ja-JP" altLang="en-US" sz="1600" dirty="0" smtClean="0"/>
              <a:t>ほどおもしろくなる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616530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bg1"/>
                </a:solidFill>
                <a:latin typeface="FG角ｺﾞｼｯｸ体Ca-B" panose="020B0809000000000000" pitchFamily="49" charset="-128"/>
                <a:ea typeface="FG角ｺﾞｼｯｸ体Ca-B" panose="020B0809000000000000" pitchFamily="49" charset="-128"/>
              </a:rPr>
              <a:t>～初級編～</a:t>
            </a:r>
            <a:endParaRPr kumimoji="1" lang="ja-JP" altLang="en-US" sz="2800" dirty="0">
              <a:solidFill>
                <a:schemeClr val="bg1"/>
              </a:solidFill>
              <a:latin typeface="FG角ｺﾞｼｯｸ体Ca-B" panose="020B0809000000000000" pitchFamily="49" charset="-128"/>
              <a:ea typeface="FG角ｺﾞｼｯｸ体Ca-B" panose="020B08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1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正解は「</a:t>
            </a:r>
            <a:r>
              <a:rPr lang="ja-JP" altLang="en-US" sz="4000" dirty="0" smtClean="0">
                <a:solidFill>
                  <a:srgbClr val="0000CC"/>
                </a:solidFill>
              </a:rPr>
              <a:t>○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2000" y="1100627"/>
            <a:ext cx="7920000" cy="3780000"/>
          </a:xfrm>
        </p:spPr>
        <p:txBody>
          <a:bodyPr anchor="ctr">
            <a:normAutofit/>
          </a:bodyPr>
          <a:lstStyle/>
          <a:p>
            <a:r>
              <a:rPr lang="ja-JP" altLang="en-US" sz="2400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　　</a:t>
            </a:r>
            <a:endParaRPr lang="en-US" altLang="ja-JP" sz="2400" dirty="0" smtClean="0">
              <a:latin typeface="FG角ｺﾞｼｯｸ体Ca-M" panose="020B0609000000000000" pitchFamily="49" charset="-128"/>
              <a:ea typeface="FG角ｺﾞｼｯｸ体Ca-M" panose="020B0609000000000000" pitchFamily="49" charset="-128"/>
            </a:endParaRPr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37308"/>
              </p:ext>
            </p:extLst>
          </p:nvPr>
        </p:nvGraphicFramePr>
        <p:xfrm>
          <a:off x="1104900" y="1768574"/>
          <a:ext cx="7286625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文書" r:id="rId4" imgW="7084652" imgH="3567625" progId="Word.Document.12">
                  <p:embed/>
                </p:oleObj>
              </mc:Choice>
              <mc:Fallback>
                <p:oleObj name="文書" r:id="rId4" imgW="7084652" imgH="3567625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768574"/>
                        <a:ext cx="7286625" cy="367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2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第５問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9959" y="260648"/>
            <a:ext cx="7520940" cy="3744000"/>
          </a:xfrm>
        </p:spPr>
        <p:txBody>
          <a:bodyPr anchor="ctr">
            <a:normAutofit/>
          </a:bodyPr>
          <a:lstStyle/>
          <a:p>
            <a:r>
              <a:rPr kumimoji="1" lang="ja-JP" altLang="en-US" sz="4000" dirty="0" smtClean="0"/>
              <a:t>　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2462147"/>
              </p:ext>
            </p:extLst>
          </p:nvPr>
        </p:nvGraphicFramePr>
        <p:xfrm>
          <a:off x="933450" y="1700808"/>
          <a:ext cx="728662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文書" r:id="rId4" imgW="7084652" imgH="3601081" progId="Word.Document.12">
                  <p:embed/>
                </p:oleObj>
              </mc:Choice>
              <mc:Fallback>
                <p:oleObj name="文書" r:id="rId4" imgW="7084652" imgH="3601081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700808"/>
                        <a:ext cx="728662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37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正解は「</a:t>
            </a:r>
            <a:r>
              <a:rPr lang="ja-JP" altLang="en-US" sz="4000" dirty="0" smtClean="0">
                <a:solidFill>
                  <a:srgbClr val="0000CC"/>
                </a:solidFill>
              </a:rPr>
              <a:t>○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482381"/>
              </p:ext>
            </p:extLst>
          </p:nvPr>
        </p:nvGraphicFramePr>
        <p:xfrm>
          <a:off x="928688" y="1196752"/>
          <a:ext cx="728662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文書" r:id="rId4" imgW="7084652" imgH="3655043" progId="Word.Document.12">
                  <p:embed/>
                </p:oleObj>
              </mc:Choice>
              <mc:Fallback>
                <p:oleObj name="文書" r:id="rId4" imgW="7084652" imgH="3655043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196752"/>
                        <a:ext cx="728662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3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第６問</a:t>
            </a:r>
            <a:endParaRPr kumimoji="1" lang="ja-JP" altLang="en-US" sz="32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36321"/>
              </p:ext>
            </p:extLst>
          </p:nvPr>
        </p:nvGraphicFramePr>
        <p:xfrm>
          <a:off x="1259632" y="1704975"/>
          <a:ext cx="728662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文書" r:id="rId4" imgW="7084652" imgH="3589929" progId="Word.Document.12">
                  <p:embed/>
                </p:oleObj>
              </mc:Choice>
              <mc:Fallback>
                <p:oleObj name="文書" r:id="rId4" imgW="7084652" imgH="3589929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04975"/>
                        <a:ext cx="728662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正解は「</a:t>
            </a:r>
            <a:r>
              <a:rPr lang="en-US" altLang="ja-JP" sz="4000" dirty="0" smtClean="0">
                <a:solidFill>
                  <a:srgbClr val="FF0000"/>
                </a:solidFill>
              </a:rPr>
              <a:t>×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pic>
        <p:nvPicPr>
          <p:cNvPr id="4" name="図 3" descr="胴上げをされている人のイラスト（男性会社員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05309"/>
            <a:ext cx="2160240" cy="202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オブジェクト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847191"/>
              </p:ext>
            </p:extLst>
          </p:nvPr>
        </p:nvGraphicFramePr>
        <p:xfrm>
          <a:off x="762000" y="1122015"/>
          <a:ext cx="7791450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文書" r:id="rId5" imgW="7566869" imgH="4568804" progId="Word.Document.12">
                  <p:embed/>
                </p:oleObj>
              </mc:Choice>
              <mc:Fallback>
                <p:oleObj name="文書" r:id="rId5" imgW="7566869" imgH="4568804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22015"/>
                        <a:ext cx="7791450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27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第７問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9959" y="260648"/>
            <a:ext cx="7520940" cy="3744000"/>
          </a:xfrm>
        </p:spPr>
        <p:txBody>
          <a:bodyPr anchor="ctr">
            <a:normAutofit/>
          </a:bodyPr>
          <a:lstStyle/>
          <a:p>
            <a:r>
              <a:rPr kumimoji="1" lang="ja-JP" altLang="en-US" sz="4000" dirty="0" smtClean="0"/>
              <a:t>　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021292"/>
              </p:ext>
            </p:extLst>
          </p:nvPr>
        </p:nvGraphicFramePr>
        <p:xfrm>
          <a:off x="933450" y="1700808"/>
          <a:ext cx="7286625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文書" r:id="rId4" imgW="7084652" imgH="3601081" progId="Word.Document.12">
                  <p:embed/>
                </p:oleObj>
              </mc:Choice>
              <mc:Fallback>
                <p:oleObj name="文書" r:id="rId4" imgW="7084652" imgH="3601081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700808"/>
                        <a:ext cx="7286625" cy="370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3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正解は「</a:t>
            </a:r>
            <a:r>
              <a:rPr lang="ja-JP" altLang="en-US" sz="4000" dirty="0" smtClean="0">
                <a:solidFill>
                  <a:srgbClr val="0000CC"/>
                </a:solidFill>
              </a:rPr>
              <a:t>○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075628"/>
              </p:ext>
            </p:extLst>
          </p:nvPr>
        </p:nvGraphicFramePr>
        <p:xfrm>
          <a:off x="933450" y="1466850"/>
          <a:ext cx="728662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文書" r:id="rId4" imgW="7084652" imgH="3648568" progId="Word.Document.12">
                  <p:embed/>
                </p:oleObj>
              </mc:Choice>
              <mc:Fallback>
                <p:oleObj name="文書" r:id="rId4" imgW="7084652" imgH="3648568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466850"/>
                        <a:ext cx="7286625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2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第８問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9959" y="260648"/>
            <a:ext cx="7520940" cy="3744000"/>
          </a:xfrm>
        </p:spPr>
        <p:txBody>
          <a:bodyPr anchor="ctr">
            <a:normAutofit/>
          </a:bodyPr>
          <a:lstStyle/>
          <a:p>
            <a:r>
              <a:rPr kumimoji="1" lang="ja-JP" altLang="en-US" sz="4000" dirty="0" smtClean="0"/>
              <a:t>　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463321"/>
              </p:ext>
            </p:extLst>
          </p:nvPr>
        </p:nvGraphicFramePr>
        <p:xfrm>
          <a:off x="933450" y="1704975"/>
          <a:ext cx="728662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文書" r:id="rId4" imgW="7084652" imgH="3591728" progId="Word.Document.12">
                  <p:embed/>
                </p:oleObj>
              </mc:Choice>
              <mc:Fallback>
                <p:oleObj name="文書" r:id="rId4" imgW="7084652" imgH="3591728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704975"/>
                        <a:ext cx="728662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4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正解は「</a:t>
            </a:r>
            <a:r>
              <a:rPr lang="en-US" altLang="ja-JP" sz="4000" dirty="0" smtClean="0">
                <a:solidFill>
                  <a:srgbClr val="FF0000"/>
                </a:solidFill>
              </a:rPr>
              <a:t>×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graphicFrame>
        <p:nvGraphicFramePr>
          <p:cNvPr id="5" name="オブジェクト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967489"/>
              </p:ext>
            </p:extLst>
          </p:nvPr>
        </p:nvGraphicFramePr>
        <p:xfrm>
          <a:off x="933450" y="1844824"/>
          <a:ext cx="7286625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文書" r:id="rId4" imgW="7084652" imgH="3648568" progId="Word.Document.12">
                  <p:embed/>
                </p:oleObj>
              </mc:Choice>
              <mc:Fallback>
                <p:oleObj name="文書" r:id="rId4" imgW="7084652" imgH="3648568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844824"/>
                        <a:ext cx="7286625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5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第９問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19959" y="260648"/>
            <a:ext cx="7520940" cy="3744000"/>
          </a:xfrm>
        </p:spPr>
        <p:txBody>
          <a:bodyPr anchor="ctr">
            <a:normAutofit/>
          </a:bodyPr>
          <a:lstStyle/>
          <a:p>
            <a:r>
              <a:rPr kumimoji="1" lang="ja-JP" altLang="en-US" sz="4000" dirty="0" smtClean="0"/>
              <a:t>　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982356"/>
              </p:ext>
            </p:extLst>
          </p:nvPr>
        </p:nvGraphicFramePr>
        <p:xfrm>
          <a:off x="933450" y="1704975"/>
          <a:ext cx="728662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文書" r:id="rId4" imgW="7084652" imgH="3589929" progId="Word.Document.12">
                  <p:embed/>
                </p:oleObj>
              </mc:Choice>
              <mc:Fallback>
                <p:oleObj name="文書" r:id="rId4" imgW="7084652" imgH="3589929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704975"/>
                        <a:ext cx="728662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" b="93110" l="1226" r="99562">
                        <a14:foregroundMark x1="6480" y1="22719" x2="22680" y2="45531"/>
                        <a14:foregroundMark x1="92557" y1="23557" x2="80123" y2="46369"/>
                        <a14:foregroundMark x1="50963" y1="33985" x2="50963" y2="33985"/>
                        <a14:foregroundMark x1="51226" y1="24395" x2="50438" y2="28026"/>
                        <a14:foregroundMark x1="89942" y1="33538" x2="89942" y2="33538"/>
                        <a14:foregroundMark x1="18150" y1="43980" x2="18150" y2="4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07"/>
          <a:stretch/>
        </p:blipFill>
        <p:spPr>
          <a:xfrm>
            <a:off x="5508103" y="3664980"/>
            <a:ext cx="3595715" cy="314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0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第１問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100627"/>
            <a:ext cx="7524000" cy="3744000"/>
          </a:xfrm>
        </p:spPr>
        <p:txBody>
          <a:bodyPr anchor="ctr">
            <a:normAutofit/>
          </a:bodyPr>
          <a:lstStyle/>
          <a:p>
            <a:r>
              <a:rPr kumimoji="1" lang="ja-JP" altLang="en-US" sz="4000" dirty="0" smtClean="0"/>
              <a:t>　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01954"/>
              </p:ext>
            </p:extLst>
          </p:nvPr>
        </p:nvGraphicFramePr>
        <p:xfrm>
          <a:off x="928688" y="1777330"/>
          <a:ext cx="7286625" cy="417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文書" r:id="rId4" imgW="7084652" imgH="4051486" progId="Word.Document.12">
                  <p:embed/>
                </p:oleObj>
              </mc:Choice>
              <mc:Fallback>
                <p:oleObj name="文書" r:id="rId4" imgW="7084652" imgH="4051486" progId="Word.Documen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8688" y="1777330"/>
                        <a:ext cx="7286625" cy="417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56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正解は「</a:t>
            </a:r>
            <a:r>
              <a:rPr lang="en-US" altLang="ja-JP" sz="4000" dirty="0" smtClean="0">
                <a:solidFill>
                  <a:srgbClr val="FF0000"/>
                </a:solidFill>
              </a:rPr>
              <a:t>×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graphicFrame>
        <p:nvGraphicFramePr>
          <p:cNvPr id="5" name="オブジェクト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064708"/>
              </p:ext>
            </p:extLst>
          </p:nvPr>
        </p:nvGraphicFramePr>
        <p:xfrm>
          <a:off x="933450" y="1562100"/>
          <a:ext cx="72866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文書" r:id="rId4" imgW="7084652" imgH="3632739" progId="Word.Document.12">
                  <p:embed/>
                </p:oleObj>
              </mc:Choice>
              <mc:Fallback>
                <p:oleObj name="文書" r:id="rId4" imgW="7084652" imgH="3632739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562100"/>
                        <a:ext cx="72866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" b="100000" l="882" r="100000">
                        <a14:foregroundMark x1="13633" y1="46959" x2="38573" y2="51878"/>
                        <a14:foregroundMark x1="6977" y1="25403" x2="43224" y2="33631"/>
                        <a14:foregroundMark x1="43224" y1="33810" x2="38813" y2="50805"/>
                        <a14:foregroundMark x1="7378" y1="26386" x2="18605" y2="47764"/>
                        <a14:foregroundMark x1="93344" y1="27013" x2="84523" y2="46691"/>
                        <a14:foregroundMark x1="56455" y1="35689" x2="64876" y2="50626"/>
                        <a14:foregroundMark x1="63192" y1="49821" x2="84523" y2="47138"/>
                        <a14:foregroundMark x1="54932" y1="35420" x2="93745" y2="26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551" y="4663933"/>
            <a:ext cx="2448272" cy="21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第１０問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（ラスト！）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07831"/>
              </p:ext>
            </p:extLst>
          </p:nvPr>
        </p:nvGraphicFramePr>
        <p:xfrm>
          <a:off x="1101799" y="1704975"/>
          <a:ext cx="728662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文書" r:id="rId4" imgW="7084652" imgH="3589929" progId="Word.Document.12">
                  <p:embed/>
                </p:oleObj>
              </mc:Choice>
              <mc:Fallback>
                <p:oleObj name="文書" r:id="rId4" imgW="7084652" imgH="3589929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99" y="1704975"/>
                        <a:ext cx="728662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17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正解は「</a:t>
            </a:r>
            <a:r>
              <a:rPr lang="ja-JP" altLang="en-US" sz="4000" dirty="0" smtClean="0">
                <a:solidFill>
                  <a:srgbClr val="0000CC"/>
                </a:solidFill>
              </a:rPr>
              <a:t>○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966983"/>
              </p:ext>
            </p:extLst>
          </p:nvPr>
        </p:nvGraphicFramePr>
        <p:xfrm>
          <a:off x="1247775" y="1343025"/>
          <a:ext cx="72866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文書" r:id="rId4" imgW="7084652" imgH="3639215" progId="Word.Document.12">
                  <p:embed/>
                </p:oleObj>
              </mc:Choice>
              <mc:Fallback>
                <p:oleObj name="文書" r:id="rId4" imgW="7084652" imgH="363921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343025"/>
                        <a:ext cx="72866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4" b="95127" l="5941" r="97153">
                        <a14:foregroundMark x1="29703" y1="24695" x2="29703" y2="24695"/>
                        <a14:foregroundMark x1="38243" y1="32558" x2="38243" y2="32558"/>
                        <a14:foregroundMark x1="64109" y1="32780" x2="64109" y2="32780"/>
                        <a14:foregroundMark x1="72649" y1="25581" x2="72649" y2="25581"/>
                        <a14:foregroundMark x1="58663" y1="44408" x2="58663" y2="44408"/>
                        <a14:foregroundMark x1="43317" y1="43854" x2="43317" y2="43854"/>
                        <a14:foregroundMark x1="50495" y1="57697" x2="50495" y2="57697"/>
                        <a14:backgroundMark x1="51485" y1="54928" x2="51485" y2="54928"/>
                        <a14:backgroundMark x1="53589" y1="77298" x2="53589" y2="77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760" b="21263"/>
          <a:stretch/>
        </p:blipFill>
        <p:spPr>
          <a:xfrm>
            <a:off x="4211960" y="2123367"/>
            <a:ext cx="4937658" cy="476201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まとめ</a:t>
            </a:r>
            <a:endParaRPr kumimoji="1" lang="ja-JP" altLang="en-US" sz="4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1600" dirty="0"/>
              <a:t>大切</a:t>
            </a:r>
            <a:r>
              <a:rPr kumimoji="1" lang="ja-JP" altLang="en-US" sz="1600" dirty="0" smtClean="0"/>
              <a:t>なポイントをおさらいしよう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709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530" y="365760"/>
            <a:ext cx="7520940" cy="548640"/>
          </a:xfrm>
        </p:spPr>
        <p:txBody>
          <a:bodyPr/>
          <a:lstStyle/>
          <a:p>
            <a:r>
              <a:rPr lang="ja-JP" altLang="en-US" sz="2400" b="1" dirty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ポイント</a:t>
            </a:r>
            <a:r>
              <a:rPr kumimoji="1" lang="ja-JP" altLang="en-US" sz="2400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１</a:t>
            </a:r>
            <a:r>
              <a:rPr kumimoji="1" lang="ja-JP" altLang="en-US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　</a:t>
            </a:r>
            <a:r>
              <a:rPr kumimoji="1" lang="ja-JP" altLang="en-US" sz="3200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「選挙権」は大切な権利</a:t>
            </a:r>
            <a:endParaRPr kumimoji="1" lang="ja-JP" altLang="en-US" sz="3200" b="1" dirty="0">
              <a:latin typeface="FG角ｺﾞｼｯｸ体Ca-M" panose="020B0609000000000000" pitchFamily="49" charset="-128"/>
              <a:ea typeface="FG角ｺﾞｼｯｸ体Ca-M" panose="020B06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2000" y="1100627"/>
            <a:ext cx="7920000" cy="3960000"/>
          </a:xfrm>
        </p:spPr>
        <p:txBody>
          <a:bodyPr anchor="ctr">
            <a:normAutofit/>
          </a:bodyPr>
          <a:lstStyle/>
          <a:p>
            <a:r>
              <a:rPr kumimoji="1" lang="ja-JP" altLang="en-US" sz="2400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　</a:t>
            </a:r>
            <a:endParaRPr kumimoji="1" lang="en-US" altLang="ja-JP" sz="2400" dirty="0" smtClean="0">
              <a:latin typeface="FG角ｺﾞｼｯｸ体Ca-M" panose="020B0609000000000000" pitchFamily="49" charset="-128"/>
              <a:ea typeface="FG角ｺﾞｼｯｸ体Ca-M" panose="020B0609000000000000" pitchFamily="49" charset="-128"/>
            </a:endParaRPr>
          </a:p>
        </p:txBody>
      </p:sp>
      <p:pic>
        <p:nvPicPr>
          <p:cNvPr id="9" name="図 8" descr="投票箱のイラスト（選挙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20" y="3789040"/>
            <a:ext cx="1987858" cy="29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053846"/>
              </p:ext>
            </p:extLst>
          </p:nvPr>
        </p:nvGraphicFramePr>
        <p:xfrm>
          <a:off x="928688" y="1845915"/>
          <a:ext cx="7286625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文書" r:id="rId5" imgW="7084652" imgH="3639215" progId="Word.Document.12">
                  <p:embed/>
                </p:oleObj>
              </mc:Choice>
              <mc:Fallback>
                <p:oleObj name="文書" r:id="rId5" imgW="7084652" imgH="3639215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845915"/>
                        <a:ext cx="7286625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1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530" y="365760"/>
            <a:ext cx="7520940" cy="548640"/>
          </a:xfrm>
        </p:spPr>
        <p:txBody>
          <a:bodyPr/>
          <a:lstStyle/>
          <a:p>
            <a:r>
              <a:rPr lang="ja-JP" altLang="en-US" sz="2400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ポイント２</a:t>
            </a:r>
            <a:r>
              <a:rPr kumimoji="1" lang="ja-JP" altLang="en-US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　</a:t>
            </a:r>
            <a:r>
              <a:rPr kumimoji="1" lang="ja-JP" altLang="en-US" sz="3200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投票は「満</a:t>
            </a:r>
            <a:r>
              <a:rPr lang="ja-JP" altLang="en-US" sz="3200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１８歳以上」から</a:t>
            </a:r>
            <a:endParaRPr kumimoji="1" lang="ja-JP" altLang="en-US" sz="3200" b="1" dirty="0">
              <a:latin typeface="FG角ｺﾞｼｯｸ体Ca-M" panose="020B0609000000000000" pitchFamily="49" charset="-128"/>
              <a:ea typeface="FG角ｺﾞｼｯｸ体Ca-M" panose="020B0609000000000000" pitchFamily="49" charset="-128"/>
            </a:endParaRPr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644720"/>
              </p:ext>
            </p:extLst>
          </p:nvPr>
        </p:nvGraphicFramePr>
        <p:xfrm>
          <a:off x="933450" y="1124744"/>
          <a:ext cx="7286625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文書" r:id="rId4" imgW="7084652" imgH="3883484" progId="Word.Document.12">
                  <p:embed/>
                </p:oleObj>
              </mc:Choice>
              <mc:Fallback>
                <p:oleObj name="文書" r:id="rId4" imgW="7084652" imgH="3883484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124744"/>
                        <a:ext cx="7286625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2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530" y="365760"/>
            <a:ext cx="7520940" cy="548640"/>
          </a:xfrm>
        </p:spPr>
        <p:txBody>
          <a:bodyPr/>
          <a:lstStyle/>
          <a:p>
            <a:r>
              <a:rPr lang="ja-JP" altLang="en-US" sz="2400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ポイント３</a:t>
            </a:r>
            <a:r>
              <a:rPr kumimoji="1" lang="ja-JP" altLang="en-US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　</a:t>
            </a:r>
            <a:r>
              <a:rPr kumimoji="1" lang="ja-JP" altLang="en-US" sz="3200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投票にもいろいろある</a:t>
            </a:r>
            <a:endParaRPr kumimoji="1" lang="ja-JP" altLang="en-US" sz="3200" b="1" dirty="0">
              <a:latin typeface="FG角ｺﾞｼｯｸ体Ca-M" panose="020B0609000000000000" pitchFamily="49" charset="-128"/>
              <a:ea typeface="FG角ｺﾞｼｯｸ体Ca-M" panose="020B0609000000000000" pitchFamily="49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2000" y="1100627"/>
            <a:ext cx="7920000" cy="3960000"/>
          </a:xfrm>
        </p:spPr>
        <p:txBody>
          <a:bodyPr anchor="ctr">
            <a:normAutofit/>
          </a:bodyPr>
          <a:lstStyle/>
          <a:p>
            <a:r>
              <a:rPr kumimoji="1" lang="ja-JP" altLang="en-US" sz="2400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　</a:t>
            </a:r>
            <a:endParaRPr kumimoji="1" lang="en-US" altLang="ja-JP" sz="2400" dirty="0" smtClean="0">
              <a:latin typeface="FG角ｺﾞｼｯｸ体Ca-M" panose="020B0609000000000000" pitchFamily="49" charset="-128"/>
              <a:ea typeface="FG角ｺﾞｼｯｸ体Ca-M" panose="020B0609000000000000" pitchFamily="49" charset="-128"/>
            </a:endParaRPr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982586"/>
              </p:ext>
            </p:extLst>
          </p:nvPr>
        </p:nvGraphicFramePr>
        <p:xfrm>
          <a:off x="933450" y="1628775"/>
          <a:ext cx="7286625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文書" r:id="rId4" imgW="7084652" imgH="4797245" progId="Word.Document.12">
                  <p:embed/>
                </p:oleObj>
              </mc:Choice>
              <mc:Fallback>
                <p:oleObj name="文書" r:id="rId4" imgW="7084652" imgH="479724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628775"/>
                        <a:ext cx="7286625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6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19140000">
            <a:off x="722793" y="1599334"/>
            <a:ext cx="5212080" cy="900000"/>
          </a:xfrm>
        </p:spPr>
        <p:txBody>
          <a:bodyPr/>
          <a:lstStyle/>
          <a:p>
            <a:r>
              <a:rPr kumimoji="1" lang="ja-JP" altLang="en-US" sz="3600" dirty="0" smtClean="0"/>
              <a:t>さいごに</a:t>
            </a:r>
            <a:r>
              <a:rPr kumimoji="1" lang="en-US" altLang="ja-JP" sz="3600" dirty="0" smtClean="0"/>
              <a:t>…</a:t>
            </a:r>
            <a:endParaRPr kumimoji="1" lang="ja-JP" altLang="en-US" sz="36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 rot="19140000">
            <a:off x="1311634" y="2109881"/>
            <a:ext cx="5794760" cy="1008000"/>
          </a:xfrm>
        </p:spPr>
        <p:txBody>
          <a:bodyPr>
            <a:noAutofit/>
          </a:bodyPr>
          <a:lstStyle/>
          <a:p>
            <a:r>
              <a:rPr kumimoji="1" lang="ja-JP" altLang="en-US" sz="4400" b="0" dirty="0" smtClean="0">
                <a:latin typeface="+mj-ea"/>
                <a:ea typeface="+mj-ea"/>
              </a:rPr>
              <a:t>投票所で待ってます！</a:t>
            </a:r>
            <a:endParaRPr kumimoji="1" lang="ja-JP" altLang="en-US" sz="4400" b="0" dirty="0">
              <a:latin typeface="+mj-ea"/>
              <a:ea typeface="+mj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2" b="80199" l="4203" r="92707">
                        <a14:foregroundMark x1="52163" y1="54757" x2="52163" y2="54757"/>
                        <a14:foregroundMark x1="50556" y1="55531" x2="50556" y2="55531"/>
                        <a14:foregroundMark x1="50062" y1="54757" x2="52410" y2="55420"/>
                        <a14:foregroundMark x1="51792" y1="55088" x2="49815" y2="53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582" b="21351"/>
          <a:stretch/>
        </p:blipFill>
        <p:spPr>
          <a:xfrm>
            <a:off x="4283968" y="2185839"/>
            <a:ext cx="4860032" cy="467216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6870" y="6472475"/>
            <a:ext cx="3867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ln w="18000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松戸市選挙管理委員会</a:t>
            </a:r>
            <a:endParaRPr kumimoji="1" lang="ja-JP" altLang="en-US" sz="2000" b="1" dirty="0">
              <a:ln w="18000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23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4000" dirty="0" smtClean="0"/>
              <a:t>正解は「</a:t>
            </a:r>
            <a:r>
              <a:rPr lang="ja-JP" altLang="en-US" sz="4000" dirty="0" smtClean="0">
                <a:solidFill>
                  <a:srgbClr val="0000CC"/>
                </a:solidFill>
              </a:rPr>
              <a:t>○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252726"/>
              </p:ext>
            </p:extLst>
          </p:nvPr>
        </p:nvGraphicFramePr>
        <p:xfrm>
          <a:off x="933450" y="1990725"/>
          <a:ext cx="728662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文書" r:id="rId4" imgW="7084652" imgH="4032779" progId="Word.Document.12">
                  <p:embed/>
                </p:oleObj>
              </mc:Choice>
              <mc:Fallback>
                <p:oleObj name="文書" r:id="rId4" imgW="7084652" imgH="4032779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990725"/>
                        <a:ext cx="7286625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0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第２問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60" y="1100627"/>
            <a:ext cx="7524000" cy="3744000"/>
          </a:xfrm>
        </p:spPr>
        <p:txBody>
          <a:bodyPr anchor="ctr">
            <a:normAutofit/>
          </a:bodyPr>
          <a:lstStyle/>
          <a:p>
            <a:r>
              <a:rPr kumimoji="1" lang="ja-JP" altLang="en-US" sz="4000" dirty="0" smtClean="0"/>
              <a:t>　</a:t>
            </a:r>
            <a:endParaRPr kumimoji="1" lang="ja-JP" altLang="en-US" sz="40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4058115"/>
              </p:ext>
            </p:extLst>
          </p:nvPr>
        </p:nvGraphicFramePr>
        <p:xfrm>
          <a:off x="933450" y="2114550"/>
          <a:ext cx="728662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文書" r:id="rId4" imgW="7084652" imgH="3088800" progId="Word.Document.12">
                  <p:embed/>
                </p:oleObj>
              </mc:Choice>
              <mc:Fallback>
                <p:oleObj name="文書" r:id="rId4" imgW="7084652" imgH="3088800" progId="Word.Document.12">
                  <p:embed/>
                  <p:pic>
                    <p:nvPicPr>
                      <p:cNvPr id="0" name=""/>
                      <p:cNvPicPr preferRelativeResize="0"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3450" y="2114550"/>
                        <a:ext cx="7286625" cy="318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39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4000" dirty="0" smtClean="0"/>
              <a:t>正解は「</a:t>
            </a:r>
            <a:r>
              <a:rPr lang="ja-JP" altLang="en-US" sz="4000" dirty="0" smtClean="0">
                <a:solidFill>
                  <a:srgbClr val="0000CC"/>
                </a:solidFill>
              </a:rPr>
              <a:t>○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2000" y="1100627"/>
            <a:ext cx="7920000" cy="3780000"/>
          </a:xfrm>
        </p:spPr>
        <p:txBody>
          <a:bodyPr anchor="ctr">
            <a:normAutofit/>
          </a:bodyPr>
          <a:lstStyle/>
          <a:p>
            <a:r>
              <a:rPr lang="ja-JP" altLang="en-US" sz="2400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　</a:t>
            </a:r>
            <a:endParaRPr lang="ja-JP" altLang="en-US" sz="2400" dirty="0">
              <a:latin typeface="FG角ｺﾞｼｯｸ体Ca-M" panose="020B0609000000000000" pitchFamily="49" charset="-128"/>
              <a:ea typeface="FG角ｺﾞｼｯｸ体Ca-M" panose="020B0609000000000000" pitchFamily="49" charset="-128"/>
            </a:endParaRPr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111454"/>
              </p:ext>
            </p:extLst>
          </p:nvPr>
        </p:nvGraphicFramePr>
        <p:xfrm>
          <a:off x="1115616" y="1399009"/>
          <a:ext cx="72866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文書" r:id="rId4" imgW="7084652" imgH="3578777" progId="Word.Document.12">
                  <p:embed/>
                </p:oleObj>
              </mc:Choice>
              <mc:Fallback>
                <p:oleObj name="文書" r:id="rId4" imgW="7084652" imgH="3578777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399009"/>
                        <a:ext cx="7286625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63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11530" y="365760"/>
            <a:ext cx="7520940" cy="548640"/>
          </a:xfrm>
        </p:spPr>
        <p:txBody>
          <a:bodyPr/>
          <a:lstStyle/>
          <a:p>
            <a:pPr algn="ctr"/>
            <a:r>
              <a:rPr kumimoji="1" lang="ja-JP" altLang="en-US" b="1" dirty="0" smtClean="0">
                <a:latin typeface="FG角ｺﾞｼｯｸ体Ca-M" panose="020B0609000000000000" pitchFamily="49" charset="-128"/>
                <a:ea typeface="FG角ｺﾞｼｯｸ体Ca-M" panose="020B0609000000000000" pitchFamily="49" charset="-128"/>
              </a:rPr>
              <a:t>～投票に行かないとどうなる？～</a:t>
            </a:r>
            <a:endParaRPr kumimoji="1" lang="ja-JP" altLang="en-US" b="1" dirty="0">
              <a:latin typeface="FG角ｺﾞｼｯｸ体Ca-M" panose="020B0609000000000000" pitchFamily="49" charset="-128"/>
              <a:ea typeface="FG角ｺﾞｼｯｸ体Ca-M" panose="020B06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731" y="1556792"/>
            <a:ext cx="2198717" cy="1800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4" y="1700808"/>
            <a:ext cx="1944216" cy="154079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08" y="2085380"/>
            <a:ext cx="1261174" cy="1214893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32000" y="3600000"/>
            <a:ext cx="324000" cy="566976"/>
            <a:chOff x="719608" y="3645024"/>
            <a:chExt cx="324000" cy="566976"/>
          </a:xfrm>
        </p:grpSpPr>
        <p:sp>
          <p:nvSpPr>
            <p:cNvPr id="9" name="円/楕円 8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864000" y="3600000"/>
            <a:ext cx="324000" cy="566976"/>
            <a:chOff x="719608" y="3645024"/>
            <a:chExt cx="324000" cy="566976"/>
          </a:xfrm>
        </p:grpSpPr>
        <p:sp>
          <p:nvSpPr>
            <p:cNvPr id="14" name="円/楕円 13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片側の 2 つの角を丸めた四角形 14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296000" y="3600000"/>
            <a:ext cx="324000" cy="566976"/>
            <a:chOff x="719608" y="3645024"/>
            <a:chExt cx="324000" cy="566976"/>
          </a:xfrm>
        </p:grpSpPr>
        <p:sp>
          <p:nvSpPr>
            <p:cNvPr id="18" name="円/楕円 17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片側の 2 つの角を丸めた四角形 18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728000" y="3600000"/>
            <a:ext cx="324000" cy="566976"/>
            <a:chOff x="719608" y="3645024"/>
            <a:chExt cx="324000" cy="566976"/>
          </a:xfrm>
        </p:grpSpPr>
        <p:sp>
          <p:nvSpPr>
            <p:cNvPr id="22" name="円/楕円 21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片側の 2 つの角を丸めた四角形 22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2160000" y="3600000"/>
            <a:ext cx="324000" cy="566976"/>
            <a:chOff x="719608" y="3645024"/>
            <a:chExt cx="324000" cy="566976"/>
          </a:xfrm>
        </p:grpSpPr>
        <p:sp>
          <p:nvSpPr>
            <p:cNvPr id="26" name="円/楕円 25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片側の 2 つの角を丸めた四角形 26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432000" y="4320000"/>
            <a:ext cx="324000" cy="566976"/>
            <a:chOff x="719608" y="3645024"/>
            <a:chExt cx="324000" cy="56697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" name="円/楕円 29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片側の 2 つの角を丸めた四角形 30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864000" y="4320000"/>
            <a:ext cx="324000" cy="566976"/>
            <a:chOff x="719608" y="3645024"/>
            <a:chExt cx="324000" cy="56697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4" name="円/楕円 33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片側の 2 つの角を丸めた四角形 34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/>
        </p:nvGrpSpPr>
        <p:grpSpPr>
          <a:xfrm>
            <a:off x="1296000" y="4320000"/>
            <a:ext cx="324000" cy="566976"/>
            <a:chOff x="719608" y="3645024"/>
            <a:chExt cx="324000" cy="56697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8" name="円/楕円 37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片側の 2 つの角を丸めた四角形 38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1728000" y="4320000"/>
            <a:ext cx="324000" cy="566976"/>
            <a:chOff x="719608" y="3645024"/>
            <a:chExt cx="324000" cy="56697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2" name="円/楕円 41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片側の 2 つの角を丸めた四角形 42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2160000" y="4320000"/>
            <a:ext cx="324000" cy="566976"/>
            <a:chOff x="719608" y="3645024"/>
            <a:chExt cx="324000" cy="56697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6" name="円/楕円 45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片側の 2 つの角を丸めた四角形 46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6696464" y="3600000"/>
            <a:ext cx="324000" cy="566976"/>
            <a:chOff x="719608" y="3645024"/>
            <a:chExt cx="324000" cy="566976"/>
          </a:xfrm>
          <a:solidFill>
            <a:schemeClr val="accent1"/>
          </a:solidFill>
        </p:grpSpPr>
        <p:sp>
          <p:nvSpPr>
            <p:cNvPr id="50" name="円/楕円 49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片側の 2 つの角を丸めた四角形 50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7128464" y="3600000"/>
            <a:ext cx="324000" cy="566976"/>
            <a:chOff x="719608" y="3645024"/>
            <a:chExt cx="324000" cy="566976"/>
          </a:xfrm>
          <a:solidFill>
            <a:schemeClr val="accent1"/>
          </a:solidFill>
        </p:grpSpPr>
        <p:sp>
          <p:nvSpPr>
            <p:cNvPr id="54" name="円/楕円 53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片側の 2 つの角を丸めた四角形 54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7560464" y="3600000"/>
            <a:ext cx="324000" cy="566976"/>
            <a:chOff x="719608" y="3645024"/>
            <a:chExt cx="324000" cy="566976"/>
          </a:xfrm>
          <a:solidFill>
            <a:schemeClr val="accent1"/>
          </a:solidFill>
        </p:grpSpPr>
        <p:sp>
          <p:nvSpPr>
            <p:cNvPr id="58" name="円/楕円 57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片側の 2 つの角を丸めた四角形 58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7992464" y="3600000"/>
            <a:ext cx="324000" cy="566976"/>
            <a:chOff x="719608" y="3645024"/>
            <a:chExt cx="324000" cy="566976"/>
          </a:xfrm>
          <a:solidFill>
            <a:schemeClr val="accent1"/>
          </a:solidFill>
        </p:grpSpPr>
        <p:sp>
          <p:nvSpPr>
            <p:cNvPr id="62" name="円/楕円 61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片側の 2 つの角を丸めた四角形 62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8424464" y="3600000"/>
            <a:ext cx="324000" cy="566976"/>
            <a:chOff x="719608" y="3645024"/>
            <a:chExt cx="324000" cy="566976"/>
          </a:xfrm>
          <a:solidFill>
            <a:schemeClr val="accent1"/>
          </a:solidFill>
        </p:grpSpPr>
        <p:sp>
          <p:nvSpPr>
            <p:cNvPr id="66" name="円/楕円 65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片側の 2 つの角を丸めた四角形 66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6696000" y="4320000"/>
            <a:ext cx="324000" cy="566976"/>
            <a:chOff x="719608" y="3645024"/>
            <a:chExt cx="324000" cy="566976"/>
          </a:xfrm>
          <a:solidFill>
            <a:schemeClr val="accent1">
              <a:lumMod val="75000"/>
            </a:schemeClr>
          </a:solidFill>
        </p:grpSpPr>
        <p:sp>
          <p:nvSpPr>
            <p:cNvPr id="70" name="円/楕円 69"/>
            <p:cNvSpPr/>
            <p:nvPr/>
          </p:nvSpPr>
          <p:spPr>
            <a:xfrm>
              <a:off x="737608" y="3645024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片側の 2 つの角を丸めた四角形 70"/>
            <p:cNvSpPr/>
            <p:nvPr/>
          </p:nvSpPr>
          <p:spPr>
            <a:xfrm>
              <a:off x="719608" y="3924000"/>
              <a:ext cx="324000" cy="288000"/>
            </a:xfrm>
            <a:prstGeom prst="round2SameRect">
              <a:avLst>
                <a:gd name="adj1" fmla="val 45237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737608" y="3646940"/>
              <a:ext cx="288000" cy="28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角丸四角形吹き出し 72"/>
          <p:cNvSpPr/>
          <p:nvPr/>
        </p:nvSpPr>
        <p:spPr>
          <a:xfrm>
            <a:off x="2808216" y="3600000"/>
            <a:ext cx="1691776" cy="1286976"/>
          </a:xfrm>
          <a:prstGeom prst="wedgeRoundRectCallout">
            <a:avLst>
              <a:gd name="adj1" fmla="val -68098"/>
              <a:gd name="adj2" fmla="val -29402"/>
              <a:gd name="adj3" fmla="val 16667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10</a:t>
            </a:r>
            <a:r>
              <a:rPr kumimoji="1" lang="ja-JP" altLang="en-US" dirty="0" smtClean="0">
                <a:solidFill>
                  <a:schemeClr val="tx1"/>
                </a:solidFill>
              </a:rPr>
              <a:t>人中、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投票に行ったのは</a:t>
            </a:r>
            <a:r>
              <a:rPr kumimoji="1" lang="en-US" altLang="ja-JP" dirty="0" smtClean="0">
                <a:solidFill>
                  <a:schemeClr val="tx1"/>
                </a:solidFill>
              </a:rPr>
              <a:t>5</a:t>
            </a:r>
            <a:r>
              <a:rPr kumimoji="1" lang="ja-JP" altLang="en-US" dirty="0" smtClean="0">
                <a:solidFill>
                  <a:schemeClr val="tx1"/>
                </a:solidFill>
              </a:rPr>
              <a:t>人だけ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4" name="角丸四角形吹き出し 73"/>
          <p:cNvSpPr/>
          <p:nvPr/>
        </p:nvSpPr>
        <p:spPr>
          <a:xfrm flipH="1">
            <a:off x="4608416" y="3600000"/>
            <a:ext cx="1691776" cy="1286976"/>
          </a:xfrm>
          <a:prstGeom prst="wedgeRoundRectCallout">
            <a:avLst>
              <a:gd name="adj1" fmla="val -68098"/>
              <a:gd name="adj2" fmla="val -29402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6</a:t>
            </a:r>
            <a:r>
              <a:rPr kumimoji="1" lang="ja-JP" altLang="en-US" dirty="0" smtClean="0">
                <a:solidFill>
                  <a:schemeClr val="tx1"/>
                </a:solidFill>
              </a:rPr>
              <a:t>人全員が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投票した！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258179" y="2204864"/>
            <a:ext cx="2627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５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票</a:t>
            </a:r>
            <a:r>
              <a:rPr kumimoji="1" lang="ja-JP" altLang="en-US" sz="32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＜　</a:t>
            </a:r>
            <a:r>
              <a:rPr kumimoji="1" lang="ja-JP" altLang="en-US" sz="4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６</a:t>
            </a:r>
            <a:r>
              <a:rPr kumimoji="1"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票</a:t>
            </a:r>
            <a:endParaRPr kumimoji="1" lang="ja-JP" altLang="en-US" sz="2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7" name="図 76" descr="http://4.bp.blogspot.com/-ruwGAwBFilc/VWmA9iBYl-I/AAAAAAAAt2o/z0ultegWBP4/s800/mark_manpu08_kiduku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6294" flipH="1">
            <a:off x="5293742" y="1851994"/>
            <a:ext cx="927145" cy="8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テキスト ボックス 75"/>
          <p:cNvSpPr txBox="1"/>
          <p:nvPr/>
        </p:nvSpPr>
        <p:spPr>
          <a:xfrm>
            <a:off x="416870" y="5622339"/>
            <a:ext cx="831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n w="18000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バスケットボールがいいと思っている人が多いはずなのに、投票者数</a:t>
            </a:r>
            <a:r>
              <a:rPr lang="ja-JP" altLang="en-US" sz="2400" b="1" dirty="0">
                <a:ln w="18000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kumimoji="1" lang="ja-JP" altLang="en-US" sz="2400" b="1" dirty="0" smtClean="0">
                <a:ln w="18000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多いなわとびに決まってしまいました</a:t>
            </a:r>
            <a:r>
              <a:rPr kumimoji="1" lang="en-US" altLang="ja-JP" sz="2400" b="1" dirty="0" smtClean="0">
                <a:ln w="18000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2400" b="1" dirty="0" err="1">
                <a:ln w="18000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kumimoji="1" lang="en-US" altLang="ja-JP" sz="2400" b="1" dirty="0" smtClean="0">
              <a:ln w="18000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239094"/>
              </p:ext>
            </p:extLst>
          </p:nvPr>
        </p:nvGraphicFramePr>
        <p:xfrm>
          <a:off x="539552" y="1052736"/>
          <a:ext cx="74580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文書" r:id="rId9" imgW="7473088" imgH="951534" progId="Word.Document.12">
                  <p:embed/>
                </p:oleObj>
              </mc:Choice>
              <mc:Fallback>
                <p:oleObj name="文書" r:id="rId9" imgW="7473088" imgH="9515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9552" y="1052736"/>
                        <a:ext cx="745807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3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第３問</a:t>
            </a:r>
            <a:endParaRPr kumimoji="1" lang="ja-JP" altLang="en-US" sz="32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05584"/>
              </p:ext>
            </p:extLst>
          </p:nvPr>
        </p:nvGraphicFramePr>
        <p:xfrm>
          <a:off x="1173807" y="2066925"/>
          <a:ext cx="7286625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文書" r:id="rId4" imgW="7084652" imgH="4038895" progId="Word.Document.12">
                  <p:embed/>
                </p:oleObj>
              </mc:Choice>
              <mc:Fallback>
                <p:oleObj name="文書" r:id="rId4" imgW="7084652" imgH="4038895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807" y="2066925"/>
                        <a:ext cx="7286625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18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 dirty="0" err="1" smtClean="0"/>
              <a:t>せい</a:t>
            </a:r>
            <a:r>
              <a:rPr lang="ja-JP" altLang="en-US" sz="2000" dirty="0" smtClean="0"/>
              <a:t>かい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ja-JP" altLang="en-US" sz="4000" dirty="0" smtClean="0"/>
              <a:t>正解は「</a:t>
            </a:r>
            <a:r>
              <a:rPr lang="en-US" altLang="ja-JP" sz="4000" dirty="0" smtClean="0">
                <a:solidFill>
                  <a:srgbClr val="FF0000"/>
                </a:solidFill>
              </a:rPr>
              <a:t>×</a:t>
            </a:r>
            <a:r>
              <a:rPr lang="ja-JP" altLang="en-US" sz="4000" dirty="0" smtClean="0"/>
              <a:t>」</a:t>
            </a:r>
            <a:endParaRPr kumimoji="1" lang="ja-JP" altLang="en-US" sz="4000" dirty="0"/>
          </a:p>
        </p:txBody>
      </p:sp>
      <p:pic>
        <p:nvPicPr>
          <p:cNvPr id="5" name="図 4" descr="http://4.bp.blogspot.com/-bbdeJizTdK4/UUhH3mNbBxI/AAAAAAAAO4g/VZGSD_Tq14M/s1600/airpla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4109">
            <a:off x="5758387" y="4428098"/>
            <a:ext cx="3047135" cy="19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113179"/>
              </p:ext>
            </p:extLst>
          </p:nvPr>
        </p:nvGraphicFramePr>
        <p:xfrm>
          <a:off x="1104900" y="1700808"/>
          <a:ext cx="7286625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文書" r:id="rId5" imgW="7084652" imgH="3578777" progId="Word.Document.12">
                  <p:embed/>
                </p:oleObj>
              </mc:Choice>
              <mc:Fallback>
                <p:oleObj name="文書" r:id="rId5" imgW="7084652" imgH="3578777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1700808"/>
                        <a:ext cx="7286625" cy="368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1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1600" dirty="0" smtClean="0"/>
              <a:t>だい　　もん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ja-JP" altLang="en-US" sz="3200" dirty="0" smtClean="0"/>
              <a:t>第４問</a:t>
            </a:r>
            <a:endParaRPr kumimoji="1" lang="ja-JP" altLang="en-US" sz="3200" dirty="0"/>
          </a:p>
        </p:txBody>
      </p:sp>
      <p:graphicFrame>
        <p:nvGraphicFramePr>
          <p:cNvPr id="4" name="オブジェクト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8813540"/>
              </p:ext>
            </p:extLst>
          </p:nvPr>
        </p:nvGraphicFramePr>
        <p:xfrm>
          <a:off x="933450" y="1485900"/>
          <a:ext cx="728662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文書" r:id="rId4" imgW="7084652" imgH="4035657" progId="Word.Document.12">
                  <p:embed/>
                </p:oleObj>
              </mc:Choice>
              <mc:Fallback>
                <p:oleObj name="文書" r:id="rId4" imgW="7084652" imgH="4035657" progId="Word.Document.12">
                  <p:embed/>
                  <p:pic>
                    <p:nvPicPr>
                      <p:cNvPr id="0" name="オブジェクト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1485900"/>
                        <a:ext cx="7286625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82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ングル">
  <a:themeElements>
    <a:clrScheme name="ユーザー定義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CF6DA4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アング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ングル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2411</TotalTime>
  <Words>119</Words>
  <Application>Microsoft Office PowerPoint</Application>
  <PresentationFormat>画面に合わせる (4:3)</PresentationFormat>
  <Paragraphs>48</Paragraphs>
  <Slides>27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9" baseType="lpstr">
      <vt:lpstr>アングル</vt:lpstr>
      <vt:lpstr>文書</vt:lpstr>
      <vt:lpstr>選挙○×クイズ</vt:lpstr>
      <vt:lpstr>だい　　もん 第１問</vt:lpstr>
      <vt:lpstr>せいかい 正解は「○」</vt:lpstr>
      <vt:lpstr>だい　　もん 第２問</vt:lpstr>
      <vt:lpstr>せいかい 正解は「○」</vt:lpstr>
      <vt:lpstr>～投票に行かないとどうなる？～</vt:lpstr>
      <vt:lpstr>だい　　もん 第３問</vt:lpstr>
      <vt:lpstr>せいかい 正解は「×」</vt:lpstr>
      <vt:lpstr>だい　　もん 第４問</vt:lpstr>
      <vt:lpstr>せいかい 正解は「○」</vt:lpstr>
      <vt:lpstr>だい　　もん 第５問</vt:lpstr>
      <vt:lpstr>せいかい 正解は「○」</vt:lpstr>
      <vt:lpstr>だい　　もん 第６問</vt:lpstr>
      <vt:lpstr>せいかい 正解は「×」</vt:lpstr>
      <vt:lpstr>だい　　もん 第７問</vt:lpstr>
      <vt:lpstr>せいかい 正解は「○」</vt:lpstr>
      <vt:lpstr>だい　　もん 第８問</vt:lpstr>
      <vt:lpstr>せいかい 正解は「×」</vt:lpstr>
      <vt:lpstr>だい　　もん 第９問</vt:lpstr>
      <vt:lpstr>せいかい 正解は「×」</vt:lpstr>
      <vt:lpstr>だい　　　　もん 第１０問（ラスト！）</vt:lpstr>
      <vt:lpstr>せいかい 正解は「○」</vt:lpstr>
      <vt:lpstr>まとめ</vt:lpstr>
      <vt:lpstr>ポイント１　「選挙権」は大切な権利</vt:lpstr>
      <vt:lpstr>ポイント２　投票は「満１８歳以上」から</vt:lpstr>
      <vt:lpstr>ポイント３　投票にもいろいろある</vt:lpstr>
      <vt:lpstr>さいごに…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選挙○×クイズ</dc:title>
  <dc:creator>髙森 絵理</dc:creator>
  <cp:lastModifiedBy>髙森 絵理</cp:lastModifiedBy>
  <cp:revision>148</cp:revision>
  <cp:lastPrinted>2017-08-17T07:09:18Z</cp:lastPrinted>
  <dcterms:created xsi:type="dcterms:W3CDTF">2017-06-21T06:31:45Z</dcterms:created>
  <dcterms:modified xsi:type="dcterms:W3CDTF">2017-09-05T05:54:40Z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