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3"/>
  </p:notesMasterIdLst>
  <p:handoutMasterIdLst>
    <p:handoutMasterId r:id="rId24"/>
  </p:handoutMasterIdLst>
  <p:sldIdLst>
    <p:sldId id="257" r:id="rId2"/>
    <p:sldId id="268" r:id="rId3"/>
    <p:sldId id="271" r:id="rId4"/>
    <p:sldId id="272" r:id="rId5"/>
    <p:sldId id="273" r:id="rId6"/>
    <p:sldId id="269" r:id="rId7"/>
    <p:sldId id="276" r:id="rId8"/>
    <p:sldId id="277" r:id="rId9"/>
    <p:sldId id="270" r:id="rId10"/>
    <p:sldId id="278" r:id="rId11"/>
    <p:sldId id="279" r:id="rId12"/>
    <p:sldId id="256" r:id="rId13"/>
    <p:sldId id="258" r:id="rId14"/>
    <p:sldId id="259" r:id="rId15"/>
    <p:sldId id="260" r:id="rId16"/>
    <p:sldId id="280" r:id="rId17"/>
    <p:sldId id="261" r:id="rId18"/>
    <p:sldId id="262" r:id="rId19"/>
    <p:sldId id="264" r:id="rId20"/>
    <p:sldId id="265" r:id="rId21"/>
    <p:sldId id="266" r:id="rId22"/>
  </p:sldIdLst>
  <p:sldSz cx="12801600" cy="9601200" type="A3"/>
  <p:notesSz cx="7099300" cy="10234613"/>
  <p:defaultTextStyle>
    <a:defPPr>
      <a:defRPr lang="ja-JP"/>
    </a:defPPr>
    <a:lvl1pPr marL="0" algn="l" defTabSz="1279621" rtl="0" eaLnBrk="1" latinLnBrk="0" hangingPunct="1">
      <a:defRPr kumimoji="1" sz="2500" kern="1200">
        <a:solidFill>
          <a:schemeClr val="tx1"/>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47" autoAdjust="0"/>
  </p:normalViewPr>
  <p:slideViewPr>
    <p:cSldViewPr>
      <p:cViewPr>
        <p:scale>
          <a:sx n="85" d="100"/>
          <a:sy n="85" d="100"/>
        </p:scale>
        <p:origin x="-1362" y="-30"/>
      </p:cViewPr>
      <p:guideLst>
        <p:guide orient="horz" pos="3024"/>
        <p:guide pos="4032"/>
      </p:guideLst>
    </p:cSldViewPr>
  </p:slideViewPr>
  <p:outlineViewPr>
    <p:cViewPr>
      <p:scale>
        <a:sx n="33" d="100"/>
        <a:sy n="33" d="100"/>
      </p:scale>
      <p:origin x="936"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780" cy="511561"/>
          </a:xfrm>
          <a:prstGeom prst="rect">
            <a:avLst/>
          </a:prstGeom>
        </p:spPr>
        <p:txBody>
          <a:bodyPr vert="horz" lIns="65260" tIns="32629" rIns="65260" bIns="32629" rtlCol="0"/>
          <a:lstStyle>
            <a:lvl1pPr algn="l">
              <a:defRPr sz="900"/>
            </a:lvl1pPr>
          </a:lstStyle>
          <a:p>
            <a:endParaRPr kumimoji="1" lang="ja-JP" altLang="en-US"/>
          </a:p>
        </p:txBody>
      </p:sp>
      <p:sp>
        <p:nvSpPr>
          <p:cNvPr id="3" name="日付プレースホルダー 2"/>
          <p:cNvSpPr>
            <a:spLocks noGrp="1"/>
          </p:cNvSpPr>
          <p:nvPr>
            <p:ph type="dt" sz="quarter" idx="1"/>
          </p:nvPr>
        </p:nvSpPr>
        <p:spPr>
          <a:xfrm>
            <a:off x="4021385" y="1"/>
            <a:ext cx="3076780" cy="511561"/>
          </a:xfrm>
          <a:prstGeom prst="rect">
            <a:avLst/>
          </a:prstGeom>
        </p:spPr>
        <p:txBody>
          <a:bodyPr vert="horz" lIns="65260" tIns="32629" rIns="65260" bIns="32629" rtlCol="0"/>
          <a:lstStyle>
            <a:lvl1pPr algn="r">
              <a:defRPr sz="900"/>
            </a:lvl1pPr>
          </a:lstStyle>
          <a:p>
            <a:fld id="{F2C505BC-F1EE-48C9-B2EB-FB3E8745944B}" type="datetimeFigureOut">
              <a:rPr kumimoji="1" lang="ja-JP" altLang="en-US" smtClean="0"/>
              <a:t>2020/2/28</a:t>
            </a:fld>
            <a:endParaRPr kumimoji="1" lang="ja-JP" altLang="en-US"/>
          </a:p>
        </p:txBody>
      </p:sp>
      <p:sp>
        <p:nvSpPr>
          <p:cNvPr id="4" name="フッター プレースホルダー 3"/>
          <p:cNvSpPr>
            <a:spLocks noGrp="1"/>
          </p:cNvSpPr>
          <p:nvPr>
            <p:ph type="ftr" sz="quarter" idx="2"/>
          </p:nvPr>
        </p:nvSpPr>
        <p:spPr>
          <a:xfrm>
            <a:off x="0" y="9720790"/>
            <a:ext cx="3076780" cy="511561"/>
          </a:xfrm>
          <a:prstGeom prst="rect">
            <a:avLst/>
          </a:prstGeom>
        </p:spPr>
        <p:txBody>
          <a:bodyPr vert="horz" lIns="65260" tIns="32629" rIns="65260" bIns="32629" rtlCol="0" anchor="b"/>
          <a:lstStyle>
            <a:lvl1pPr algn="l">
              <a:defRPr sz="900"/>
            </a:lvl1pPr>
          </a:lstStyle>
          <a:p>
            <a:endParaRPr kumimoji="1" lang="ja-JP" altLang="en-US"/>
          </a:p>
        </p:txBody>
      </p:sp>
      <p:sp>
        <p:nvSpPr>
          <p:cNvPr id="5" name="スライド番号プレースホルダー 4"/>
          <p:cNvSpPr>
            <a:spLocks noGrp="1"/>
          </p:cNvSpPr>
          <p:nvPr>
            <p:ph type="sldNum" sz="quarter" idx="3"/>
          </p:nvPr>
        </p:nvSpPr>
        <p:spPr>
          <a:xfrm>
            <a:off x="4021385" y="9720790"/>
            <a:ext cx="3076780" cy="511561"/>
          </a:xfrm>
          <a:prstGeom prst="rect">
            <a:avLst/>
          </a:prstGeom>
        </p:spPr>
        <p:txBody>
          <a:bodyPr vert="horz" lIns="65260" tIns="32629" rIns="65260" bIns="32629" rtlCol="0" anchor="b"/>
          <a:lstStyle>
            <a:lvl1pPr algn="r">
              <a:defRPr sz="900"/>
            </a:lvl1pPr>
          </a:lstStyle>
          <a:p>
            <a:fld id="{31CD782C-E376-4A5A-A04D-672C8AF86452}" type="slidenum">
              <a:rPr kumimoji="1" lang="ja-JP" altLang="en-US" smtClean="0"/>
              <a:t>‹#›</a:t>
            </a:fld>
            <a:endParaRPr kumimoji="1" lang="ja-JP" altLang="en-US"/>
          </a:p>
        </p:txBody>
      </p:sp>
    </p:spTree>
    <p:extLst>
      <p:ext uri="{BB962C8B-B14F-4D97-AF65-F5344CB8AC3E}">
        <p14:creationId xmlns:p14="http://schemas.microsoft.com/office/powerpoint/2010/main" val="1237060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3076363" cy="511731"/>
          </a:xfrm>
          <a:prstGeom prst="rect">
            <a:avLst/>
          </a:prstGeom>
        </p:spPr>
        <p:txBody>
          <a:bodyPr vert="horz" lIns="94743" tIns="47372" rIns="94743" bIns="47372"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8" y="1"/>
            <a:ext cx="3076363" cy="511731"/>
          </a:xfrm>
          <a:prstGeom prst="rect">
            <a:avLst/>
          </a:prstGeom>
        </p:spPr>
        <p:txBody>
          <a:bodyPr vert="horz" lIns="94743" tIns="47372" rIns="94743" bIns="47372" rtlCol="0"/>
          <a:lstStyle>
            <a:lvl1pPr algn="r">
              <a:defRPr sz="1200"/>
            </a:lvl1pPr>
          </a:lstStyle>
          <a:p>
            <a:fld id="{55F9BC70-F495-4013-AE60-EFA2F262AE42}" type="datetimeFigureOut">
              <a:rPr kumimoji="1" lang="ja-JP" altLang="en-US" smtClean="0"/>
              <a:t>2020/2/28</a:t>
            </a:fld>
            <a:endParaRPr kumimoji="1" lang="ja-JP" altLang="en-US"/>
          </a:p>
        </p:txBody>
      </p:sp>
      <p:sp>
        <p:nvSpPr>
          <p:cNvPr id="4" name="スライド イメージ プレースホルダー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94743" tIns="47372" rIns="94743" bIns="47372" rtlCol="0" anchor="ctr"/>
          <a:lstStyle/>
          <a:p>
            <a:endParaRPr lang="ja-JP" altLang="en-US"/>
          </a:p>
        </p:txBody>
      </p:sp>
      <p:sp>
        <p:nvSpPr>
          <p:cNvPr id="5" name="ノート プレースホルダー 4"/>
          <p:cNvSpPr>
            <a:spLocks noGrp="1"/>
          </p:cNvSpPr>
          <p:nvPr>
            <p:ph type="body" sz="quarter" idx="3"/>
          </p:nvPr>
        </p:nvSpPr>
        <p:spPr>
          <a:xfrm>
            <a:off x="709931" y="4861445"/>
            <a:ext cx="5679440" cy="4605576"/>
          </a:xfrm>
          <a:prstGeom prst="rect">
            <a:avLst/>
          </a:prstGeom>
        </p:spPr>
        <p:txBody>
          <a:bodyPr vert="horz" lIns="94743" tIns="47372" rIns="94743" bIns="4737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721107"/>
            <a:ext cx="3076363" cy="511731"/>
          </a:xfrm>
          <a:prstGeom prst="rect">
            <a:avLst/>
          </a:prstGeom>
        </p:spPr>
        <p:txBody>
          <a:bodyPr vert="horz" lIns="94743" tIns="47372" rIns="94743" bIns="4737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8" y="9721107"/>
            <a:ext cx="3076363" cy="511731"/>
          </a:xfrm>
          <a:prstGeom prst="rect">
            <a:avLst/>
          </a:prstGeom>
        </p:spPr>
        <p:txBody>
          <a:bodyPr vert="horz" lIns="94743" tIns="47372" rIns="94743" bIns="47372" rtlCol="0" anchor="b"/>
          <a:lstStyle>
            <a:lvl1pPr algn="r">
              <a:defRPr sz="1200"/>
            </a:lvl1pPr>
          </a:lstStyle>
          <a:p>
            <a:fld id="{BEA743EF-B76D-4433-8FC0-351BF5D13449}" type="slidenum">
              <a:rPr kumimoji="1" lang="ja-JP" altLang="en-US" smtClean="0"/>
              <a:t>‹#›</a:t>
            </a:fld>
            <a:endParaRPr kumimoji="1" lang="ja-JP" altLang="en-US"/>
          </a:p>
        </p:txBody>
      </p:sp>
    </p:spTree>
    <p:extLst>
      <p:ext uri="{BB962C8B-B14F-4D97-AF65-F5344CB8AC3E}">
        <p14:creationId xmlns:p14="http://schemas.microsoft.com/office/powerpoint/2010/main" val="3750887173"/>
      </p:ext>
    </p:extLst>
  </p:cSld>
  <p:clrMap bg1="lt1" tx1="dk1" bg2="lt2" tx2="dk2" accent1="accent1" accent2="accent2" accent3="accent3" accent4="accent4" accent5="accent5" accent6="accent6" hlink="hlink" folHlink="folHlink"/>
  <p:hf sldNum="0" hdr="0" ftr="0" dt="0"/>
  <p:notesStyle>
    <a:lvl1pPr marL="0" algn="l" defTabSz="1279621" rtl="0" eaLnBrk="1" latinLnBrk="0" hangingPunct="1">
      <a:defRPr kumimoji="1" sz="1700" kern="1200">
        <a:solidFill>
          <a:schemeClr val="tx1"/>
        </a:solidFill>
        <a:latin typeface="+mn-lt"/>
        <a:ea typeface="+mn-ea"/>
        <a:cs typeface="+mn-cs"/>
      </a:defRPr>
    </a:lvl1pPr>
    <a:lvl2pPr marL="639811" algn="l" defTabSz="1279621" rtl="0" eaLnBrk="1" latinLnBrk="0" hangingPunct="1">
      <a:defRPr kumimoji="1" sz="1700" kern="1200">
        <a:solidFill>
          <a:schemeClr val="tx1"/>
        </a:solidFill>
        <a:latin typeface="+mn-lt"/>
        <a:ea typeface="+mn-ea"/>
        <a:cs typeface="+mn-cs"/>
      </a:defRPr>
    </a:lvl2pPr>
    <a:lvl3pPr marL="1279621" algn="l" defTabSz="1279621" rtl="0" eaLnBrk="1" latinLnBrk="0" hangingPunct="1">
      <a:defRPr kumimoji="1" sz="1700" kern="1200">
        <a:solidFill>
          <a:schemeClr val="tx1"/>
        </a:solidFill>
        <a:latin typeface="+mn-lt"/>
        <a:ea typeface="+mn-ea"/>
        <a:cs typeface="+mn-cs"/>
      </a:defRPr>
    </a:lvl3pPr>
    <a:lvl4pPr marL="1919432" algn="l" defTabSz="1279621" rtl="0" eaLnBrk="1" latinLnBrk="0" hangingPunct="1">
      <a:defRPr kumimoji="1" sz="1700" kern="1200">
        <a:solidFill>
          <a:schemeClr val="tx1"/>
        </a:solidFill>
        <a:latin typeface="+mn-lt"/>
        <a:ea typeface="+mn-ea"/>
        <a:cs typeface="+mn-cs"/>
      </a:defRPr>
    </a:lvl4pPr>
    <a:lvl5pPr marL="2559243" algn="l" defTabSz="1279621" rtl="0" eaLnBrk="1" latinLnBrk="0" hangingPunct="1">
      <a:defRPr kumimoji="1" sz="1700" kern="1200">
        <a:solidFill>
          <a:schemeClr val="tx1"/>
        </a:solidFill>
        <a:latin typeface="+mn-lt"/>
        <a:ea typeface="+mn-ea"/>
        <a:cs typeface="+mn-cs"/>
      </a:defRPr>
    </a:lvl5pPr>
    <a:lvl6pPr marL="3199054" algn="l" defTabSz="1279621" rtl="0" eaLnBrk="1" latinLnBrk="0" hangingPunct="1">
      <a:defRPr kumimoji="1" sz="1700" kern="1200">
        <a:solidFill>
          <a:schemeClr val="tx1"/>
        </a:solidFill>
        <a:latin typeface="+mn-lt"/>
        <a:ea typeface="+mn-ea"/>
        <a:cs typeface="+mn-cs"/>
      </a:defRPr>
    </a:lvl6pPr>
    <a:lvl7pPr marL="3838867" algn="l" defTabSz="1279621" rtl="0" eaLnBrk="1" latinLnBrk="0" hangingPunct="1">
      <a:defRPr kumimoji="1" sz="1700" kern="1200">
        <a:solidFill>
          <a:schemeClr val="tx1"/>
        </a:solidFill>
        <a:latin typeface="+mn-lt"/>
        <a:ea typeface="+mn-ea"/>
        <a:cs typeface="+mn-cs"/>
      </a:defRPr>
    </a:lvl7pPr>
    <a:lvl8pPr marL="4478678" algn="l" defTabSz="1279621" rtl="0" eaLnBrk="1" latinLnBrk="0" hangingPunct="1">
      <a:defRPr kumimoji="1" sz="1700" kern="1200">
        <a:solidFill>
          <a:schemeClr val="tx1"/>
        </a:solidFill>
        <a:latin typeface="+mn-lt"/>
        <a:ea typeface="+mn-ea"/>
        <a:cs typeface="+mn-cs"/>
      </a:defRPr>
    </a:lvl8pPr>
    <a:lvl9pPr marL="5118487" algn="l" defTabSz="1279621"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62503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766763"/>
            <a:ext cx="5121275" cy="38401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15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0"/>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39811" indent="0" algn="ctr">
              <a:buNone/>
              <a:defRPr>
                <a:solidFill>
                  <a:schemeClr val="tx1">
                    <a:tint val="75000"/>
                  </a:schemeClr>
                </a:solidFill>
              </a:defRPr>
            </a:lvl2pPr>
            <a:lvl3pPr marL="1279621" indent="0" algn="ctr">
              <a:buNone/>
              <a:defRPr>
                <a:solidFill>
                  <a:schemeClr val="tx1">
                    <a:tint val="75000"/>
                  </a:schemeClr>
                </a:solidFill>
              </a:defRPr>
            </a:lvl3pPr>
            <a:lvl4pPr marL="1919432" indent="0" algn="ctr">
              <a:buNone/>
              <a:defRPr>
                <a:solidFill>
                  <a:schemeClr val="tx1">
                    <a:tint val="75000"/>
                  </a:schemeClr>
                </a:solidFill>
              </a:defRPr>
            </a:lvl4pPr>
            <a:lvl5pPr marL="2559243" indent="0" algn="ctr">
              <a:buNone/>
              <a:defRPr>
                <a:solidFill>
                  <a:schemeClr val="tx1">
                    <a:tint val="75000"/>
                  </a:schemeClr>
                </a:solidFill>
              </a:defRPr>
            </a:lvl5pPr>
            <a:lvl6pPr marL="3199054" indent="0" algn="ctr">
              <a:buNone/>
              <a:defRPr>
                <a:solidFill>
                  <a:schemeClr val="tx1">
                    <a:tint val="75000"/>
                  </a:schemeClr>
                </a:solidFill>
              </a:defRPr>
            </a:lvl6pPr>
            <a:lvl7pPr marL="3838867" indent="0" algn="ctr">
              <a:buNone/>
              <a:defRPr>
                <a:solidFill>
                  <a:schemeClr val="tx1">
                    <a:tint val="75000"/>
                  </a:schemeClr>
                </a:solidFill>
              </a:defRPr>
            </a:lvl7pPr>
            <a:lvl8pPr marL="4478678" indent="0" algn="ctr">
              <a:buNone/>
              <a:defRPr>
                <a:solidFill>
                  <a:schemeClr val="tx1">
                    <a:tint val="75000"/>
                  </a:schemeClr>
                </a:solidFill>
              </a:defRPr>
            </a:lvl8pPr>
            <a:lvl9pPr marL="511848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B29F1D-D30C-4E0A-8BFE-30103387FB02}"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登録記号●●</a:t>
            </a:r>
            <a:endParaRPr kumimoji="1" lang="ja-JP" altLang="en-US"/>
          </a:p>
        </p:txBody>
      </p:sp>
      <p:sp>
        <p:nvSpPr>
          <p:cNvPr id="6" name="スライド番号プレースホルダー 5"/>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69992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41FC75-255B-4B34-B3EB-F97A5AEFF246}"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登録記号●●</a:t>
            </a:r>
            <a:endParaRPr kumimoji="1" lang="ja-JP" altLang="en-US"/>
          </a:p>
        </p:txBody>
      </p:sp>
      <p:sp>
        <p:nvSpPr>
          <p:cNvPr id="6" name="スライド番号プレースホルダー 5"/>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1514419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3"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CF217F-E00F-42BA-892F-526960565FBE}"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登録記号●●</a:t>
            </a:r>
            <a:endParaRPr kumimoji="1" lang="ja-JP" altLang="en-US"/>
          </a:p>
        </p:txBody>
      </p:sp>
      <p:sp>
        <p:nvSpPr>
          <p:cNvPr id="6" name="スライド番号プレースホルダー 5"/>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7618941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B83028-8C11-489F-B5CA-EEAB3C2952E9}"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登録記号●●</a:t>
            </a:r>
            <a:endParaRPr kumimoji="1" lang="ja-JP" altLang="en-US"/>
          </a:p>
        </p:txBody>
      </p:sp>
      <p:sp>
        <p:nvSpPr>
          <p:cNvPr id="6" name="スライド番号プレースホルダー 5"/>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191281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5"/>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400"/>
            <a:ext cx="10881360" cy="2100262"/>
          </a:xfrm>
        </p:spPr>
        <p:txBody>
          <a:bodyPr anchor="b"/>
          <a:lstStyle>
            <a:lvl1pPr marL="0" indent="0">
              <a:buNone/>
              <a:defRPr sz="2800">
                <a:solidFill>
                  <a:schemeClr val="tx1">
                    <a:tint val="75000"/>
                  </a:schemeClr>
                </a:solidFill>
              </a:defRPr>
            </a:lvl1pPr>
            <a:lvl2pPr marL="639811" indent="0">
              <a:buNone/>
              <a:defRPr sz="2500">
                <a:solidFill>
                  <a:schemeClr val="tx1">
                    <a:tint val="75000"/>
                  </a:schemeClr>
                </a:solidFill>
              </a:defRPr>
            </a:lvl2pPr>
            <a:lvl3pPr marL="1279621" indent="0">
              <a:buNone/>
              <a:defRPr sz="2100">
                <a:solidFill>
                  <a:schemeClr val="tx1">
                    <a:tint val="75000"/>
                  </a:schemeClr>
                </a:solidFill>
              </a:defRPr>
            </a:lvl3pPr>
            <a:lvl4pPr marL="1919432" indent="0">
              <a:buNone/>
              <a:defRPr sz="2000">
                <a:solidFill>
                  <a:schemeClr val="tx1">
                    <a:tint val="75000"/>
                  </a:schemeClr>
                </a:solidFill>
              </a:defRPr>
            </a:lvl4pPr>
            <a:lvl5pPr marL="2559243" indent="0">
              <a:buNone/>
              <a:defRPr sz="2000">
                <a:solidFill>
                  <a:schemeClr val="tx1">
                    <a:tint val="75000"/>
                  </a:schemeClr>
                </a:solidFill>
              </a:defRPr>
            </a:lvl5pPr>
            <a:lvl6pPr marL="3199054" indent="0">
              <a:buNone/>
              <a:defRPr sz="2000">
                <a:solidFill>
                  <a:schemeClr val="tx1">
                    <a:tint val="75000"/>
                  </a:schemeClr>
                </a:solidFill>
              </a:defRPr>
            </a:lvl6pPr>
            <a:lvl7pPr marL="3838867" indent="0">
              <a:buNone/>
              <a:defRPr sz="2000">
                <a:solidFill>
                  <a:schemeClr val="tx1">
                    <a:tint val="75000"/>
                  </a:schemeClr>
                </a:solidFill>
              </a:defRPr>
            </a:lvl7pPr>
            <a:lvl8pPr marL="4478678" indent="0">
              <a:buNone/>
              <a:defRPr sz="2000">
                <a:solidFill>
                  <a:schemeClr val="tx1">
                    <a:tint val="75000"/>
                  </a:schemeClr>
                </a:solidFill>
              </a:defRPr>
            </a:lvl8pPr>
            <a:lvl9pPr marL="5118487"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2EDADB-0695-4BBD-85BE-3EC1B9832902}"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登録記号●●</a:t>
            </a:r>
            <a:endParaRPr kumimoji="1" lang="ja-JP" altLang="en-US"/>
          </a:p>
        </p:txBody>
      </p:sp>
      <p:sp>
        <p:nvSpPr>
          <p:cNvPr id="6" name="スライド番号プレースホルダー 5"/>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177189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70" y="3135948"/>
            <a:ext cx="7958773" cy="8872220"/>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6BCC8B4-4C72-44D5-8334-CA5E443316FC}"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登録記号●●</a:t>
            </a:r>
            <a:endParaRPr kumimoji="1" lang="ja-JP" altLang="en-US"/>
          </a:p>
        </p:txBody>
      </p:sp>
      <p:sp>
        <p:nvSpPr>
          <p:cNvPr id="7" name="スライド番号プレースホルダー 6"/>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13399018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00" b="1"/>
            </a:lvl1pPr>
            <a:lvl2pPr marL="639811" indent="0">
              <a:buNone/>
              <a:defRPr sz="2800" b="1"/>
            </a:lvl2pPr>
            <a:lvl3pPr marL="1279621" indent="0">
              <a:buNone/>
              <a:defRPr sz="2500" b="1"/>
            </a:lvl3pPr>
            <a:lvl4pPr marL="1919432" indent="0">
              <a:buNone/>
              <a:defRPr sz="2100" b="1"/>
            </a:lvl4pPr>
            <a:lvl5pPr marL="2559243" indent="0">
              <a:buNone/>
              <a:defRPr sz="2100" b="1"/>
            </a:lvl5pPr>
            <a:lvl6pPr marL="3199054" indent="0">
              <a:buNone/>
              <a:defRPr sz="2100" b="1"/>
            </a:lvl6pPr>
            <a:lvl7pPr marL="3838867" indent="0">
              <a:buNone/>
              <a:defRPr sz="2100" b="1"/>
            </a:lvl7pPr>
            <a:lvl8pPr marL="4478678" indent="0">
              <a:buNone/>
              <a:defRPr sz="2100" b="1"/>
            </a:lvl8pPr>
            <a:lvl9pPr marL="5118487" indent="0">
              <a:buNone/>
              <a:defRPr sz="21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9" y="2149158"/>
            <a:ext cx="5658486" cy="895667"/>
          </a:xfrm>
        </p:spPr>
        <p:txBody>
          <a:bodyPr anchor="b"/>
          <a:lstStyle>
            <a:lvl1pPr marL="0" indent="0">
              <a:buNone/>
              <a:defRPr sz="3300" b="1"/>
            </a:lvl1pPr>
            <a:lvl2pPr marL="639811" indent="0">
              <a:buNone/>
              <a:defRPr sz="2800" b="1"/>
            </a:lvl2pPr>
            <a:lvl3pPr marL="1279621" indent="0">
              <a:buNone/>
              <a:defRPr sz="2500" b="1"/>
            </a:lvl3pPr>
            <a:lvl4pPr marL="1919432" indent="0">
              <a:buNone/>
              <a:defRPr sz="2100" b="1"/>
            </a:lvl4pPr>
            <a:lvl5pPr marL="2559243" indent="0">
              <a:buNone/>
              <a:defRPr sz="2100" b="1"/>
            </a:lvl5pPr>
            <a:lvl6pPr marL="3199054" indent="0">
              <a:buNone/>
              <a:defRPr sz="2100" b="1"/>
            </a:lvl6pPr>
            <a:lvl7pPr marL="3838867" indent="0">
              <a:buNone/>
              <a:defRPr sz="2100" b="1"/>
            </a:lvl7pPr>
            <a:lvl8pPr marL="4478678" indent="0">
              <a:buNone/>
              <a:defRPr sz="2100" b="1"/>
            </a:lvl8pPr>
            <a:lvl9pPr marL="5118487" indent="0">
              <a:buNone/>
              <a:defRPr sz="21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9" y="3044825"/>
            <a:ext cx="5658486" cy="5531803"/>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7DF33FA-2830-48D5-B29C-C35C5A57A1DA}" type="datetime1">
              <a:rPr kumimoji="1" lang="ja-JP" altLang="en-US" smtClean="0"/>
              <a:t>2020/2/28</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登録記号●●</a:t>
            </a:r>
            <a:endParaRPr kumimoji="1" lang="ja-JP" altLang="en-US"/>
          </a:p>
        </p:txBody>
      </p:sp>
      <p:sp>
        <p:nvSpPr>
          <p:cNvPr id="9" name="スライド番号プレースホルダー 8"/>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371664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1905EF0-3E0E-4058-88E6-CD3763E7D792}" type="datetime1">
              <a:rPr kumimoji="1" lang="ja-JP" altLang="en-US" smtClean="0"/>
              <a:t>2020/2/28</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登録記号●●</a:t>
            </a:r>
            <a:endParaRPr kumimoji="1" lang="ja-JP" altLang="en-US"/>
          </a:p>
        </p:txBody>
      </p:sp>
      <p:sp>
        <p:nvSpPr>
          <p:cNvPr id="5" name="スライド番号プレースホルダー 4"/>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94404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6507AA6-5FCF-4457-A3FE-3A5E966D6757}" type="datetime1">
              <a:rPr kumimoji="1" lang="ja-JP" altLang="en-US" smtClean="0"/>
              <a:t>2020/2/28</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登録記号●●</a:t>
            </a:r>
            <a:endParaRPr kumimoji="1" lang="ja-JP" altLang="en-US"/>
          </a:p>
        </p:txBody>
      </p:sp>
      <p:sp>
        <p:nvSpPr>
          <p:cNvPr id="4" name="スライド番号プレースホルダー 3"/>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19243614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9"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50" cy="8194358"/>
          </a:xfrm>
        </p:spPr>
        <p:txBody>
          <a:bodyPr/>
          <a:lstStyle>
            <a:lvl1pPr>
              <a:defRPr sz="4500"/>
            </a:lvl1pPr>
            <a:lvl2pPr>
              <a:defRPr sz="3900"/>
            </a:lvl2pPr>
            <a:lvl3pPr>
              <a:defRPr sz="33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2"/>
            <a:ext cx="4211639" cy="6567488"/>
          </a:xfrm>
        </p:spPr>
        <p:txBody>
          <a:bodyPr/>
          <a:lstStyle>
            <a:lvl1pPr marL="0" indent="0">
              <a:buNone/>
              <a:defRPr sz="2000"/>
            </a:lvl1pPr>
            <a:lvl2pPr marL="639811" indent="0">
              <a:buNone/>
              <a:defRPr sz="1700"/>
            </a:lvl2pPr>
            <a:lvl3pPr marL="1279621" indent="0">
              <a:buNone/>
              <a:defRPr sz="1300"/>
            </a:lvl3pPr>
            <a:lvl4pPr marL="1919432" indent="0">
              <a:buNone/>
              <a:defRPr sz="1300"/>
            </a:lvl4pPr>
            <a:lvl5pPr marL="2559243" indent="0">
              <a:buNone/>
              <a:defRPr sz="1300"/>
            </a:lvl5pPr>
            <a:lvl6pPr marL="3199054" indent="0">
              <a:buNone/>
              <a:defRPr sz="1300"/>
            </a:lvl6pPr>
            <a:lvl7pPr marL="3838867" indent="0">
              <a:buNone/>
              <a:defRPr sz="1300"/>
            </a:lvl7pPr>
            <a:lvl8pPr marL="4478678" indent="0">
              <a:buNone/>
              <a:defRPr sz="1300"/>
            </a:lvl8pPr>
            <a:lvl9pPr marL="511848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D5FBE1-4CEF-43EE-B9C8-903FEDD21E19}"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登録記号●●</a:t>
            </a:r>
            <a:endParaRPr kumimoji="1" lang="ja-JP" altLang="en-US"/>
          </a:p>
        </p:txBody>
      </p:sp>
      <p:sp>
        <p:nvSpPr>
          <p:cNvPr id="7" name="スライド番号プレースホルダー 6"/>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3901219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39811" indent="0">
              <a:buNone/>
              <a:defRPr sz="3900"/>
            </a:lvl2pPr>
            <a:lvl3pPr marL="1279621" indent="0">
              <a:buNone/>
              <a:defRPr sz="3300"/>
            </a:lvl3pPr>
            <a:lvl4pPr marL="1919432" indent="0">
              <a:buNone/>
              <a:defRPr sz="2800"/>
            </a:lvl4pPr>
            <a:lvl5pPr marL="2559243" indent="0">
              <a:buNone/>
              <a:defRPr sz="2800"/>
            </a:lvl5pPr>
            <a:lvl6pPr marL="3199054" indent="0">
              <a:buNone/>
              <a:defRPr sz="2800"/>
            </a:lvl6pPr>
            <a:lvl7pPr marL="3838867" indent="0">
              <a:buNone/>
              <a:defRPr sz="2800"/>
            </a:lvl7pPr>
            <a:lvl8pPr marL="4478678" indent="0">
              <a:buNone/>
              <a:defRPr sz="2800"/>
            </a:lvl8pPr>
            <a:lvl9pPr marL="5118487"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39811" indent="0">
              <a:buNone/>
              <a:defRPr sz="1700"/>
            </a:lvl2pPr>
            <a:lvl3pPr marL="1279621" indent="0">
              <a:buNone/>
              <a:defRPr sz="1300"/>
            </a:lvl3pPr>
            <a:lvl4pPr marL="1919432" indent="0">
              <a:buNone/>
              <a:defRPr sz="1300"/>
            </a:lvl4pPr>
            <a:lvl5pPr marL="2559243" indent="0">
              <a:buNone/>
              <a:defRPr sz="1300"/>
            </a:lvl5pPr>
            <a:lvl6pPr marL="3199054" indent="0">
              <a:buNone/>
              <a:defRPr sz="1300"/>
            </a:lvl6pPr>
            <a:lvl7pPr marL="3838867" indent="0">
              <a:buNone/>
              <a:defRPr sz="1300"/>
            </a:lvl7pPr>
            <a:lvl8pPr marL="4478678" indent="0">
              <a:buNone/>
              <a:defRPr sz="1300"/>
            </a:lvl8pPr>
            <a:lvl9pPr marL="511848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90EC31D-0CF9-41E6-886A-457486ADC324}"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登録記号●●</a:t>
            </a:r>
            <a:endParaRPr kumimoji="1" lang="ja-JP" altLang="en-US"/>
          </a:p>
        </p:txBody>
      </p:sp>
      <p:sp>
        <p:nvSpPr>
          <p:cNvPr id="7" name="スライド番号プレースホルダー 6"/>
          <p:cNvSpPr>
            <a:spLocks noGrp="1"/>
          </p:cNvSpPr>
          <p:nvPr>
            <p:ph type="sldNum" sz="quarter" idx="12"/>
          </p:nvPr>
        </p:nvSpPr>
        <p:spPr/>
        <p:txBody>
          <a:body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388594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7961" tIns="63982" rIns="127961" bIns="6398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7961" tIns="63982" rIns="127961" bIns="6398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5"/>
            <a:ext cx="2987040" cy="511175"/>
          </a:xfrm>
          <a:prstGeom prst="rect">
            <a:avLst/>
          </a:prstGeom>
        </p:spPr>
        <p:txBody>
          <a:bodyPr vert="horz" lIns="127961" tIns="63982" rIns="127961" bIns="63982" rtlCol="0" anchor="ctr"/>
          <a:lstStyle>
            <a:lvl1pPr algn="l">
              <a:defRPr sz="1700">
                <a:solidFill>
                  <a:schemeClr val="tx1">
                    <a:tint val="75000"/>
                  </a:schemeClr>
                </a:solidFill>
              </a:defRPr>
            </a:lvl1pPr>
          </a:lstStyle>
          <a:p>
            <a:fld id="{CA7A13B7-DE8D-401D-9368-3FA73EE32F3F}" type="datetime1">
              <a:rPr kumimoji="1" lang="ja-JP" altLang="en-US" smtClean="0"/>
              <a:t>2020/2/28</a:t>
            </a:fld>
            <a:endParaRPr kumimoji="1" lang="ja-JP" altLang="en-US"/>
          </a:p>
        </p:txBody>
      </p:sp>
      <p:sp>
        <p:nvSpPr>
          <p:cNvPr id="5" name="フッター プレースホルダー 4"/>
          <p:cNvSpPr>
            <a:spLocks noGrp="1"/>
          </p:cNvSpPr>
          <p:nvPr>
            <p:ph type="ftr" sz="quarter" idx="3"/>
          </p:nvPr>
        </p:nvSpPr>
        <p:spPr>
          <a:xfrm>
            <a:off x="4373880" y="8898895"/>
            <a:ext cx="4053840" cy="511175"/>
          </a:xfrm>
          <a:prstGeom prst="rect">
            <a:avLst/>
          </a:prstGeom>
        </p:spPr>
        <p:txBody>
          <a:bodyPr vert="horz" lIns="127961" tIns="63982" rIns="127961" bIns="63982" rtlCol="0" anchor="ctr"/>
          <a:lstStyle>
            <a:lvl1pPr algn="ctr">
              <a:defRPr sz="1700">
                <a:solidFill>
                  <a:schemeClr val="tx1">
                    <a:tint val="75000"/>
                  </a:schemeClr>
                </a:solidFill>
              </a:defRPr>
            </a:lvl1pPr>
          </a:lstStyle>
          <a:p>
            <a:r>
              <a:rPr kumimoji="1" lang="ja-JP" altLang="en-US" smtClean="0"/>
              <a:t>登録記号●●</a:t>
            </a:r>
            <a:endParaRPr kumimoji="1" lang="ja-JP" altLang="en-US"/>
          </a:p>
        </p:txBody>
      </p:sp>
      <p:sp>
        <p:nvSpPr>
          <p:cNvPr id="6" name="スライド番号プレースホルダー 5"/>
          <p:cNvSpPr>
            <a:spLocks noGrp="1"/>
          </p:cNvSpPr>
          <p:nvPr>
            <p:ph type="sldNum" sz="quarter" idx="4"/>
          </p:nvPr>
        </p:nvSpPr>
        <p:spPr>
          <a:xfrm>
            <a:off x="9174480" y="8898895"/>
            <a:ext cx="2987040" cy="511175"/>
          </a:xfrm>
          <a:prstGeom prst="rect">
            <a:avLst/>
          </a:prstGeom>
        </p:spPr>
        <p:txBody>
          <a:bodyPr vert="horz" lIns="127961" tIns="63982" rIns="127961" bIns="63982" rtlCol="0" anchor="ctr"/>
          <a:lstStyle>
            <a:lvl1pPr algn="r">
              <a:defRPr sz="1700">
                <a:solidFill>
                  <a:schemeClr val="tx1">
                    <a:tint val="75000"/>
                  </a:schemeClr>
                </a:solidFill>
              </a:defRPr>
            </a:lvl1pPr>
          </a:lstStyle>
          <a:p>
            <a:fld id="{2F0F8E10-F0D4-46E5-AC9A-52D65F53A972}" type="slidenum">
              <a:rPr kumimoji="1" lang="ja-JP" altLang="en-US" smtClean="0"/>
              <a:t>‹#›</a:t>
            </a:fld>
            <a:endParaRPr kumimoji="1" lang="ja-JP" altLang="en-US"/>
          </a:p>
        </p:txBody>
      </p:sp>
    </p:spTree>
    <p:extLst>
      <p:ext uri="{BB962C8B-B14F-4D97-AF65-F5344CB8AC3E}">
        <p14:creationId xmlns:p14="http://schemas.microsoft.com/office/powerpoint/2010/main" val="2082080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1279621" rtl="0" eaLnBrk="1" latinLnBrk="0" hangingPunct="1">
        <a:spcBef>
          <a:spcPct val="0"/>
        </a:spcBef>
        <a:buNone/>
        <a:defRPr kumimoji="1" sz="6100" kern="1200">
          <a:solidFill>
            <a:schemeClr val="tx1"/>
          </a:solidFill>
          <a:latin typeface="+mj-lt"/>
          <a:ea typeface="+mj-ea"/>
          <a:cs typeface="+mj-cs"/>
        </a:defRPr>
      </a:lvl1pPr>
    </p:titleStyle>
    <p:bodyStyle>
      <a:lvl1pPr marL="479859" indent="-479859" algn="l" defTabSz="1279621"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39694" indent="-399881" algn="l" defTabSz="1279621"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527" indent="-319905" algn="l" defTabSz="1279621"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3pPr>
      <a:lvl4pPr marL="2239338" indent="-319905" algn="l" defTabSz="127962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9149" indent="-319905" algn="l" defTabSz="127962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8959" indent="-319905" algn="l" defTabSz="127962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8770" indent="-319905" algn="l" defTabSz="127962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8584" indent="-319905" algn="l" defTabSz="127962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8394" indent="-319905" algn="l" defTabSz="1279621"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621" rtl="0" eaLnBrk="1" latinLnBrk="0" hangingPunct="1">
        <a:defRPr kumimoji="1" sz="2500" kern="1200">
          <a:solidFill>
            <a:schemeClr val="tx1"/>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0160" y="672525"/>
            <a:ext cx="11521440" cy="1031731"/>
          </a:xfrm>
        </p:spPr>
        <p:txBody>
          <a:bodyPr>
            <a:normAutofit/>
          </a:bodyPr>
          <a:lstStyle/>
          <a:p>
            <a:r>
              <a:rPr lang="ja-JP" altLang="en-US" sz="2400" b="1" dirty="0">
                <a:latin typeface="ＭＳ 明朝" panose="02020609040205080304" pitchFamily="17" charset="-128"/>
                <a:ea typeface="ＭＳ 明朝" panose="02020609040205080304" pitchFamily="17" charset="-128"/>
              </a:rPr>
              <a:t>旧国保松戸市立病院跡地活用事業者公募型プロポーザル</a:t>
            </a:r>
            <a:r>
              <a:rPr lang="en-US" altLang="ja-JP" sz="2400" b="1" dirty="0">
                <a:latin typeface="ＭＳ 明朝" panose="02020609040205080304" pitchFamily="17" charset="-128"/>
                <a:ea typeface="ＭＳ 明朝" panose="02020609040205080304" pitchFamily="17" charset="-128"/>
              </a:rPr>
              <a:t/>
            </a:r>
            <a:br>
              <a:rPr lang="en-US" altLang="ja-JP" sz="2400" b="1" dirty="0">
                <a:latin typeface="ＭＳ 明朝" panose="02020609040205080304" pitchFamily="17" charset="-128"/>
                <a:ea typeface="ＭＳ 明朝" panose="02020609040205080304" pitchFamily="17" charset="-128"/>
              </a:rPr>
            </a:br>
            <a:r>
              <a:rPr lang="ja-JP" altLang="en-US" sz="2400" b="1" dirty="0">
                <a:latin typeface="ＭＳ 明朝" panose="02020609040205080304" pitchFamily="17" charset="-128"/>
                <a:ea typeface="ＭＳ 明朝" panose="02020609040205080304" pitchFamily="17" charset="-128"/>
              </a:rPr>
              <a:t>事 業 提 案 書</a:t>
            </a:r>
          </a:p>
        </p:txBody>
      </p:sp>
      <p:sp>
        <p:nvSpPr>
          <p:cNvPr id="3" name="縦書きテキスト プレースホルダー 2"/>
          <p:cNvSpPr>
            <a:spLocks noGrp="1"/>
          </p:cNvSpPr>
          <p:nvPr>
            <p:ph type="body" orient="vert" idx="1"/>
          </p:nvPr>
        </p:nvSpPr>
        <p:spPr>
          <a:xfrm>
            <a:off x="1216223" y="1704256"/>
            <a:ext cx="10585176" cy="7200799"/>
          </a:xfrm>
        </p:spPr>
        <p:txBody>
          <a:bodyPr vert="horz">
            <a:normAutofit/>
          </a:bodyPr>
          <a:lstStyle/>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smtClean="0">
                <a:latin typeface="ＭＳ 明朝" panose="02020609040205080304" pitchFamily="17" charset="-128"/>
                <a:ea typeface="ＭＳ 明朝" panose="02020609040205080304" pitchFamily="17" charset="-128"/>
              </a:rPr>
              <a:t>　　　　　　　　　　　　　　　　　　　　　　　　　　　　　　　　　　　　　　　　　　　　　　　　　　　　　令和２年　月　日</a:t>
            </a:r>
            <a:endParaRPr lang="en-US" altLang="ja-JP" sz="1300" dirty="0" smtClean="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smtClean="0">
                <a:latin typeface="ＭＳ 明朝" panose="02020609040205080304" pitchFamily="17" charset="-128"/>
                <a:ea typeface="ＭＳ 明朝" panose="02020609040205080304" pitchFamily="17" charset="-128"/>
              </a:rPr>
              <a:t>（</a:t>
            </a:r>
            <a:r>
              <a:rPr lang="ja-JP" altLang="en-US" sz="1300" dirty="0">
                <a:latin typeface="ＭＳ 明朝" panose="02020609040205080304" pitchFamily="17" charset="-128"/>
                <a:ea typeface="ＭＳ 明朝" panose="02020609040205080304" pitchFamily="17" charset="-128"/>
              </a:rPr>
              <a:t>あて先）　松戸市病院事業管理者　山浦　晶</a:t>
            </a: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endParaRPr lang="en-US" altLang="ja-JP" sz="1300" dirty="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r>
              <a:rPr lang="ja-JP" altLang="en-US" sz="1300" u="sng" dirty="0">
                <a:latin typeface="ＭＳ 明朝" panose="02020609040205080304" pitchFamily="17" charset="-128"/>
                <a:ea typeface="ＭＳ 明朝" panose="02020609040205080304" pitchFamily="17" charset="-128"/>
              </a:rPr>
              <a:t>提案者　　　　登録記号●●</a:t>
            </a:r>
            <a:endParaRPr lang="en-US" altLang="ja-JP" sz="1300" u="sng" dirty="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目次</a:t>
            </a:r>
            <a:endParaRPr lang="en-US" altLang="ja-JP" sz="1300" dirty="0" smtClean="0">
              <a:latin typeface="ＭＳ 明朝" panose="02020609040205080304" pitchFamily="17" charset="-128"/>
              <a:ea typeface="ＭＳ 明朝" panose="02020609040205080304" pitchFamily="17" charset="-128"/>
            </a:endParaRPr>
          </a:p>
          <a:p>
            <a:pPr marL="0" indent="0">
              <a:buNone/>
            </a:pPr>
            <a:r>
              <a:rPr lang="ja-JP" altLang="en-US" sz="1300" dirty="0" smtClean="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a:t>
            </a:r>
            <a:r>
              <a:rPr lang="ja-JP" altLang="en-US" sz="1300" dirty="0" smtClean="0">
                <a:latin typeface="ＭＳ 明朝" panose="02020609040205080304" pitchFamily="17" charset="-128"/>
                <a:ea typeface="ＭＳ 明朝" panose="02020609040205080304" pitchFamily="17" charset="-128"/>
              </a:rPr>
              <a:t>事業提案 概要説明</a:t>
            </a:r>
            <a:r>
              <a:rPr lang="en-US" altLang="ja-JP" sz="1300" dirty="0" smtClean="0">
                <a:latin typeface="ＭＳ 明朝" panose="02020609040205080304" pitchFamily="17" charset="-128"/>
                <a:ea typeface="ＭＳ 明朝" panose="02020609040205080304" pitchFamily="17" charset="-128"/>
              </a:rPr>
              <a:t>】</a:t>
            </a: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smtClean="0">
                <a:latin typeface="ＭＳ 明朝" panose="02020609040205080304" pitchFamily="17" charset="-128"/>
                <a:ea typeface="ＭＳ 明朝" panose="02020609040205080304" pitchFamily="17" charset="-128"/>
              </a:rPr>
              <a:t>　　　　１．病院本体敷地の施設計画について　　　　　　　　　　 　　　　　（Ｐ</a:t>
            </a:r>
            <a:r>
              <a:rPr lang="en-US" altLang="ja-JP" sz="1300" dirty="0" smtClean="0">
                <a:latin typeface="ＭＳ 明朝" panose="02020609040205080304" pitchFamily="17" charset="-128"/>
                <a:ea typeface="ＭＳ 明朝" panose="02020609040205080304" pitchFamily="17" charset="-128"/>
              </a:rPr>
              <a:t>age</a:t>
            </a:r>
            <a:r>
              <a:rPr lang="ja-JP" altLang="en-US" sz="1300" dirty="0" smtClean="0">
                <a:latin typeface="ＭＳ 明朝" panose="02020609040205080304" pitchFamily="17" charset="-128"/>
                <a:ea typeface="ＭＳ 明朝" panose="02020609040205080304" pitchFamily="17" charset="-128"/>
              </a:rPr>
              <a:t>１）</a:t>
            </a:r>
            <a:endParaRPr lang="en-US" altLang="ja-JP" sz="1300" dirty="0" smtClean="0">
              <a:latin typeface="ＭＳ 明朝" panose="02020609040205080304" pitchFamily="17" charset="-128"/>
              <a:ea typeface="ＭＳ 明朝" panose="02020609040205080304" pitchFamily="17" charset="-128"/>
            </a:endParaRPr>
          </a:p>
          <a:p>
            <a:pPr marL="0" indent="0">
              <a:buNone/>
            </a:pPr>
            <a:endParaRPr lang="en-US" altLang="ja-JP" sz="1300" dirty="0" smtClean="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２．</a:t>
            </a:r>
            <a:r>
              <a:rPr lang="en-US" altLang="ja-JP" sz="1300" dirty="0">
                <a:latin typeface="ＭＳ 明朝" panose="02020609040205080304" pitchFamily="17" charset="-128"/>
                <a:ea typeface="ＭＳ 明朝" panose="02020609040205080304" pitchFamily="17" charset="-128"/>
              </a:rPr>
              <a:t>5</a:t>
            </a:r>
            <a:r>
              <a:rPr lang="ja-JP" altLang="en-US" sz="1300" dirty="0" smtClean="0">
                <a:latin typeface="ＭＳ 明朝" panose="02020609040205080304" pitchFamily="17" charset="-128"/>
                <a:ea typeface="ＭＳ 明朝" panose="02020609040205080304" pitchFamily="17" charset="-128"/>
              </a:rPr>
              <a:t>号館 臨床研究棟敷地の施設計画について　　　　　　 　　　　  （Ｐ</a:t>
            </a:r>
            <a:r>
              <a:rPr lang="en-US" altLang="ja-JP" sz="1300" dirty="0" smtClean="0">
                <a:latin typeface="ＭＳ 明朝" panose="02020609040205080304" pitchFamily="17" charset="-128"/>
                <a:ea typeface="ＭＳ 明朝" panose="02020609040205080304" pitchFamily="17" charset="-128"/>
              </a:rPr>
              <a:t>age</a:t>
            </a:r>
            <a:r>
              <a:rPr lang="ja-JP" altLang="en-US" sz="1300" dirty="0" smtClean="0">
                <a:latin typeface="ＭＳ 明朝" panose="02020609040205080304" pitchFamily="17" charset="-128"/>
                <a:ea typeface="ＭＳ 明朝" panose="02020609040205080304" pitchFamily="17" charset="-128"/>
              </a:rPr>
              <a:t>●）</a:t>
            </a:r>
            <a:endParaRPr lang="en-US" altLang="ja-JP" sz="1300" dirty="0" smtClean="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smtClean="0">
                <a:latin typeface="ＭＳ 明朝" panose="02020609040205080304" pitchFamily="17" charset="-128"/>
                <a:ea typeface="ＭＳ 明朝" panose="02020609040205080304" pitchFamily="17" charset="-128"/>
              </a:rPr>
              <a:t>　　　　３．レントゲンフィルム保管庫敷地の</a:t>
            </a:r>
            <a:r>
              <a:rPr lang="ja-JP" altLang="en-US" sz="1300" dirty="0">
                <a:latin typeface="ＭＳ 明朝" panose="02020609040205080304" pitchFamily="17" charset="-128"/>
                <a:ea typeface="ＭＳ 明朝" panose="02020609040205080304" pitchFamily="17" charset="-128"/>
              </a:rPr>
              <a:t>施設</a:t>
            </a:r>
            <a:r>
              <a:rPr lang="ja-JP" altLang="en-US" sz="1300" dirty="0" smtClean="0">
                <a:latin typeface="ＭＳ 明朝" panose="02020609040205080304" pitchFamily="17" charset="-128"/>
                <a:ea typeface="ＭＳ 明朝" panose="02020609040205080304" pitchFamily="17" charset="-128"/>
              </a:rPr>
              <a:t>計画について　　 　　　　　（</a:t>
            </a:r>
            <a:r>
              <a:rPr lang="ja-JP" altLang="en-US" sz="1300" dirty="0">
                <a:latin typeface="ＭＳ 明朝" panose="02020609040205080304" pitchFamily="17" charset="-128"/>
                <a:ea typeface="ＭＳ 明朝" panose="02020609040205080304" pitchFamily="17" charset="-128"/>
              </a:rPr>
              <a:t>Ｐ</a:t>
            </a:r>
            <a:r>
              <a:rPr lang="en-US" altLang="ja-JP" sz="1300" dirty="0">
                <a:latin typeface="ＭＳ 明朝" panose="02020609040205080304" pitchFamily="17" charset="-128"/>
                <a:ea typeface="ＭＳ 明朝" panose="02020609040205080304" pitchFamily="17" charset="-128"/>
              </a:rPr>
              <a:t>age</a:t>
            </a:r>
            <a:r>
              <a:rPr lang="ja-JP" altLang="en-US" sz="1300" dirty="0">
                <a:latin typeface="ＭＳ 明朝" panose="02020609040205080304" pitchFamily="17" charset="-128"/>
                <a:ea typeface="ＭＳ 明朝" panose="02020609040205080304" pitchFamily="17" charset="-128"/>
              </a:rPr>
              <a:t>●</a:t>
            </a:r>
            <a:r>
              <a:rPr lang="ja-JP" altLang="en-US" sz="1300" dirty="0" smtClean="0">
                <a:latin typeface="ＭＳ 明朝" panose="02020609040205080304" pitchFamily="17" charset="-128"/>
                <a:ea typeface="ＭＳ 明朝" panose="02020609040205080304" pitchFamily="17" charset="-128"/>
              </a:rPr>
              <a:t>）</a:t>
            </a:r>
            <a:endParaRPr lang="en-US" altLang="ja-JP" sz="1300" dirty="0" smtClean="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smtClean="0">
                <a:latin typeface="ＭＳ 明朝" panose="02020609040205080304" pitchFamily="17" charset="-128"/>
                <a:ea typeface="ＭＳ 明朝" panose="02020609040205080304" pitchFamily="17" charset="-128"/>
              </a:rPr>
              <a:t>　　　</a:t>
            </a:r>
            <a:r>
              <a:rPr lang="en-US" altLang="ja-JP" sz="1300" dirty="0" smtClean="0">
                <a:latin typeface="ＭＳ 明朝" panose="02020609040205080304" pitchFamily="17" charset="-128"/>
                <a:ea typeface="ＭＳ 明朝" panose="02020609040205080304" pitchFamily="17" charset="-128"/>
              </a:rPr>
              <a:t>【</a:t>
            </a:r>
            <a:r>
              <a:rPr lang="ja-JP" altLang="en-US" sz="1300" dirty="0" smtClean="0">
                <a:latin typeface="ＭＳ 明朝" panose="02020609040205080304" pitchFamily="17" charset="-128"/>
                <a:ea typeface="ＭＳ 明朝" panose="02020609040205080304" pitchFamily="17" charset="-128"/>
              </a:rPr>
              <a:t>事業提案 詳細説明</a:t>
            </a:r>
            <a:r>
              <a:rPr lang="en-US" altLang="ja-JP" sz="1300" dirty="0" smtClean="0">
                <a:latin typeface="ＭＳ 明朝" panose="02020609040205080304" pitchFamily="17" charset="-128"/>
                <a:ea typeface="ＭＳ 明朝" panose="02020609040205080304" pitchFamily="17" charset="-128"/>
              </a:rPr>
              <a:t>】</a:t>
            </a: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１．松戸</a:t>
            </a:r>
            <a:r>
              <a:rPr lang="ja-JP" altLang="en-US" sz="1300" dirty="0">
                <a:latin typeface="ＭＳ 明朝" panose="02020609040205080304" pitchFamily="17" charset="-128"/>
                <a:ea typeface="ＭＳ 明朝" panose="02020609040205080304" pitchFamily="17" charset="-128"/>
              </a:rPr>
              <a:t>市立総合医療センター（当院）の経営上の視点について </a:t>
            </a:r>
            <a:r>
              <a:rPr lang="ja-JP" altLang="en-US" sz="1300" dirty="0" smtClean="0">
                <a:latin typeface="ＭＳ 明朝" panose="02020609040205080304" pitchFamily="17" charset="-128"/>
                <a:ea typeface="ＭＳ 明朝" panose="02020609040205080304" pitchFamily="17" charset="-128"/>
              </a:rPr>
              <a:t>      （</a:t>
            </a:r>
            <a:r>
              <a:rPr lang="ja-JP" altLang="en-US" sz="1300" dirty="0">
                <a:latin typeface="ＭＳ 明朝" panose="02020609040205080304" pitchFamily="17" charset="-128"/>
                <a:ea typeface="ＭＳ 明朝" panose="02020609040205080304" pitchFamily="17" charset="-128"/>
              </a:rPr>
              <a:t>Ｐ</a:t>
            </a:r>
            <a:r>
              <a:rPr lang="en-US" altLang="ja-JP" sz="1300" dirty="0" smtClean="0">
                <a:latin typeface="ＭＳ 明朝" panose="02020609040205080304" pitchFamily="17" charset="-128"/>
                <a:ea typeface="ＭＳ 明朝" panose="02020609040205080304" pitchFamily="17" charset="-128"/>
              </a:rPr>
              <a:t>age</a:t>
            </a:r>
            <a:r>
              <a:rPr lang="ja-JP" altLang="en-US" sz="1300" dirty="0">
                <a:latin typeface="ＭＳ 明朝" panose="02020609040205080304" pitchFamily="17" charset="-128"/>
                <a:ea typeface="ＭＳ 明朝" panose="02020609040205080304" pitchFamily="17" charset="-128"/>
              </a:rPr>
              <a:t>●</a:t>
            </a:r>
            <a:r>
              <a:rPr lang="ja-JP" altLang="en-US" sz="1300" dirty="0" smtClean="0">
                <a:latin typeface="ＭＳ 明朝" panose="02020609040205080304" pitchFamily="17" charset="-128"/>
                <a:ea typeface="ＭＳ 明朝" panose="02020609040205080304" pitchFamily="17" charset="-128"/>
              </a:rPr>
              <a:t>）</a:t>
            </a:r>
            <a:endParaRPr lang="en-US" altLang="ja-JP" sz="1300" dirty="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２</a:t>
            </a:r>
            <a:r>
              <a:rPr lang="ja-JP" altLang="en-US" sz="1300" dirty="0">
                <a:latin typeface="ＭＳ 明朝" panose="02020609040205080304" pitchFamily="17" charset="-128"/>
                <a:ea typeface="ＭＳ 明朝" panose="02020609040205080304" pitchFamily="17" charset="-128"/>
              </a:rPr>
              <a:t>．まちづくり、地域経済や地域貢献などの視点について　　　 </a:t>
            </a:r>
            <a:r>
              <a:rPr lang="ja-JP" altLang="en-US" sz="1300" dirty="0" smtClean="0">
                <a:latin typeface="ＭＳ 明朝" panose="02020609040205080304" pitchFamily="17" charset="-128"/>
                <a:ea typeface="ＭＳ 明朝" panose="02020609040205080304" pitchFamily="17" charset="-128"/>
              </a:rPr>
              <a:t>　　　（</a:t>
            </a:r>
            <a:r>
              <a:rPr lang="ja-JP" altLang="en-US" sz="1300" dirty="0">
                <a:latin typeface="ＭＳ 明朝" panose="02020609040205080304" pitchFamily="17" charset="-128"/>
                <a:ea typeface="ＭＳ 明朝" panose="02020609040205080304" pitchFamily="17" charset="-128"/>
              </a:rPr>
              <a:t>Ｐ</a:t>
            </a:r>
            <a:r>
              <a:rPr lang="en-US" altLang="ja-JP" sz="1300" dirty="0">
                <a:latin typeface="ＭＳ 明朝" panose="02020609040205080304" pitchFamily="17" charset="-128"/>
                <a:ea typeface="ＭＳ 明朝" panose="02020609040205080304" pitchFamily="17" charset="-128"/>
              </a:rPr>
              <a:t>age</a:t>
            </a:r>
            <a:r>
              <a:rPr lang="ja-JP" altLang="en-US" sz="1300" dirty="0">
                <a:latin typeface="ＭＳ 明朝" panose="02020609040205080304" pitchFamily="17" charset="-128"/>
                <a:ea typeface="ＭＳ 明朝" panose="02020609040205080304" pitchFamily="17" charset="-128"/>
              </a:rPr>
              <a:t>●）</a:t>
            </a:r>
            <a:endParaRPr lang="en-US" altLang="ja-JP" sz="1300" dirty="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３</a:t>
            </a:r>
            <a:r>
              <a:rPr lang="ja-JP" altLang="en-US" sz="1300" dirty="0">
                <a:latin typeface="ＭＳ 明朝" panose="02020609040205080304" pitchFamily="17" charset="-128"/>
                <a:ea typeface="ＭＳ 明朝" panose="02020609040205080304" pitchFamily="17" charset="-128"/>
              </a:rPr>
              <a:t>．地域配慮の視点について　　　　　　　　　　　　　　　　 </a:t>
            </a:r>
            <a:r>
              <a:rPr lang="ja-JP" altLang="en-US" sz="1300" dirty="0" smtClean="0">
                <a:latin typeface="ＭＳ 明朝" panose="02020609040205080304" pitchFamily="17" charset="-128"/>
                <a:ea typeface="ＭＳ 明朝" panose="02020609040205080304" pitchFamily="17" charset="-128"/>
              </a:rPr>
              <a:t>      （</a:t>
            </a:r>
            <a:r>
              <a:rPr lang="ja-JP" altLang="en-US" sz="1300" dirty="0">
                <a:latin typeface="ＭＳ 明朝" panose="02020609040205080304" pitchFamily="17" charset="-128"/>
                <a:ea typeface="ＭＳ 明朝" panose="02020609040205080304" pitchFamily="17" charset="-128"/>
              </a:rPr>
              <a:t>Ｐ</a:t>
            </a:r>
            <a:r>
              <a:rPr lang="en-US" altLang="ja-JP" sz="1300" dirty="0">
                <a:latin typeface="ＭＳ 明朝" panose="02020609040205080304" pitchFamily="17" charset="-128"/>
                <a:ea typeface="ＭＳ 明朝" panose="02020609040205080304" pitchFamily="17" charset="-128"/>
              </a:rPr>
              <a:t>age</a:t>
            </a:r>
            <a:r>
              <a:rPr lang="ja-JP" altLang="en-US" sz="1300" dirty="0">
                <a:latin typeface="ＭＳ 明朝" panose="02020609040205080304" pitchFamily="17" charset="-128"/>
                <a:ea typeface="ＭＳ 明朝" panose="02020609040205080304" pitchFamily="17" charset="-128"/>
              </a:rPr>
              <a:t>●）</a:t>
            </a:r>
            <a:endParaRPr lang="en-US" altLang="ja-JP" sz="1300" dirty="0">
              <a:latin typeface="ＭＳ 明朝" panose="02020609040205080304" pitchFamily="17" charset="-128"/>
              <a:ea typeface="ＭＳ 明朝" panose="02020609040205080304" pitchFamily="17" charset="-128"/>
            </a:endParaRPr>
          </a:p>
          <a:p>
            <a:pPr marL="0" indent="0">
              <a:buNone/>
            </a:pP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r>
              <a:rPr lang="ja-JP" altLang="en-US" sz="1300" dirty="0" smtClean="0">
                <a:latin typeface="ＭＳ 明朝" panose="02020609040205080304" pitchFamily="17" charset="-128"/>
                <a:ea typeface="ＭＳ 明朝" panose="02020609040205080304" pitchFamily="17" charset="-128"/>
              </a:rPr>
              <a:t>　　</a:t>
            </a:r>
            <a:endParaRPr lang="en-US" altLang="ja-JP" sz="1300" dirty="0">
              <a:latin typeface="ＭＳ 明朝" panose="02020609040205080304" pitchFamily="17" charset="-128"/>
              <a:ea typeface="ＭＳ 明朝" panose="02020609040205080304" pitchFamily="17" charset="-128"/>
            </a:endParaRPr>
          </a:p>
          <a:p>
            <a:pPr marL="0" indent="0">
              <a:buNone/>
            </a:pPr>
            <a:r>
              <a:rPr lang="ja-JP" altLang="en-US" sz="1300" dirty="0">
                <a:latin typeface="ＭＳ 明朝" panose="02020609040205080304" pitchFamily="17" charset="-128"/>
                <a:ea typeface="ＭＳ 明朝" panose="02020609040205080304" pitchFamily="17" charset="-128"/>
              </a:rPr>
              <a:t>　　　　　　　　　　　　　　　　　　　　　　　　　　　　　　　　　　　　　　　　　　　　　　　　　　　　　　　　　　　　</a:t>
            </a:r>
          </a:p>
        </p:txBody>
      </p:sp>
      <p:sp>
        <p:nvSpPr>
          <p:cNvPr id="4" name="テキスト ボックス 3"/>
          <p:cNvSpPr txBox="1"/>
          <p:nvPr/>
        </p:nvSpPr>
        <p:spPr>
          <a:xfrm>
            <a:off x="11369352" y="264096"/>
            <a:ext cx="1008112" cy="477054"/>
          </a:xfrm>
          <a:prstGeom prst="rect">
            <a:avLst/>
          </a:prstGeom>
          <a:noFill/>
          <a:ln>
            <a:solidFill>
              <a:schemeClr val="tx1"/>
            </a:solidFill>
          </a:ln>
        </p:spPr>
        <p:txBody>
          <a:bodyPr wrap="square" rtlCol="0">
            <a:spAutoFit/>
          </a:bodyPr>
          <a:lstStyle/>
          <a:p>
            <a:r>
              <a:rPr kumimoji="1" lang="ja-JP" altLang="en-US" dirty="0" smtClean="0"/>
              <a:t> 参考</a:t>
            </a:r>
            <a:endParaRPr kumimoji="1" lang="ja-JP" altLang="en-US" dirty="0"/>
          </a:p>
        </p:txBody>
      </p:sp>
    </p:spTree>
    <p:extLst>
      <p:ext uri="{BB962C8B-B14F-4D97-AF65-F5344CB8AC3E}">
        <p14:creationId xmlns:p14="http://schemas.microsoft.com/office/powerpoint/2010/main" val="686911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8849072" y="8969945"/>
            <a:ext cx="4053840" cy="511175"/>
          </a:xfrm>
        </p:spPr>
        <p: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000200" y="1920280"/>
            <a:ext cx="10800000" cy="49685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ＭＳ 明朝" panose="02020609040205080304" pitchFamily="17" charset="-128"/>
                <a:ea typeface="ＭＳ 明朝" panose="02020609040205080304" pitchFamily="17" charset="-128"/>
              </a:rPr>
              <a:t>レントゲンフィルム保管庫敷地の施設計画の土地利用計画兼配置図を添付</a:t>
            </a:r>
            <a:endParaRPr kumimoji="1" lang="en-US" altLang="ja-JP" sz="20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2000" dirty="0" smtClean="0">
                <a:solidFill>
                  <a:schemeClr val="tx1"/>
                </a:solidFill>
                <a:latin typeface="ＭＳ 明朝" panose="02020609040205080304" pitchFamily="17" charset="-128"/>
                <a:ea typeface="ＭＳ 明朝" panose="02020609040205080304" pitchFamily="17" charset="-128"/>
              </a:rPr>
              <a:t>（複数ページ</a:t>
            </a:r>
            <a:r>
              <a:rPr lang="ja-JP" altLang="en-US" sz="2000" dirty="0">
                <a:solidFill>
                  <a:schemeClr val="tx1"/>
                </a:solidFill>
                <a:latin typeface="ＭＳ 明朝" panose="02020609040205080304" pitchFamily="17" charset="-128"/>
                <a:ea typeface="ＭＳ 明朝" panose="02020609040205080304" pitchFamily="17" charset="-128"/>
              </a:rPr>
              <a:t>可</a:t>
            </a:r>
            <a:r>
              <a:rPr lang="ja-JP" altLang="en-US" sz="2000" dirty="0" smtClean="0">
                <a:solidFill>
                  <a:schemeClr val="tx1"/>
                </a:solidFill>
                <a:latin typeface="ＭＳ 明朝" panose="02020609040205080304" pitchFamily="17" charset="-128"/>
                <a:ea typeface="ＭＳ 明朝" panose="02020609040205080304" pitchFamily="17" charset="-128"/>
              </a:rPr>
              <a:t>）</a:t>
            </a:r>
            <a:endParaRPr kumimoji="1" lang="ja-JP" altLang="en-US" sz="2000" dirty="0">
              <a:solidFill>
                <a:schemeClr val="tx1"/>
              </a:solidFill>
              <a:latin typeface="ＭＳ 明朝" panose="02020609040205080304" pitchFamily="17" charset="-128"/>
              <a:ea typeface="ＭＳ 明朝" panose="02020609040205080304" pitchFamily="17" charset="-128"/>
            </a:endParaRPr>
          </a:p>
        </p:txBody>
      </p:sp>
      <p:sp>
        <p:nvSpPr>
          <p:cNvPr id="5"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1910320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8827680" y="8969945"/>
            <a:ext cx="4053840" cy="511175"/>
          </a:xfrm>
        </p:spPr>
        <p: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000200" y="1920280"/>
            <a:ext cx="10800000" cy="496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ＭＳ 明朝" panose="02020609040205080304" pitchFamily="17" charset="-128"/>
                <a:ea typeface="ＭＳ 明朝" panose="02020609040205080304" pitchFamily="17" charset="-128"/>
              </a:rPr>
              <a:t>レントゲンフィルム保管庫敷地</a:t>
            </a:r>
            <a:r>
              <a:rPr kumimoji="1" lang="ja-JP" altLang="en-US" sz="2000" dirty="0" smtClean="0">
                <a:solidFill>
                  <a:schemeClr val="tx1"/>
                </a:solidFill>
                <a:latin typeface="ＭＳ 明朝" panose="02020609040205080304" pitchFamily="17" charset="-128"/>
                <a:ea typeface="ＭＳ 明朝" panose="02020609040205080304" pitchFamily="17" charset="-128"/>
              </a:rPr>
              <a:t>の施設計画の各階平面図を添付</a:t>
            </a:r>
            <a:endParaRPr kumimoji="1" lang="en-US" altLang="ja-JP" sz="20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2000" dirty="0" smtClean="0">
                <a:solidFill>
                  <a:schemeClr val="tx1"/>
                </a:solidFill>
                <a:latin typeface="ＭＳ 明朝" panose="02020609040205080304" pitchFamily="17" charset="-128"/>
                <a:ea typeface="ＭＳ 明朝" panose="02020609040205080304" pitchFamily="17" charset="-128"/>
              </a:rPr>
              <a:t>（複数ページ</a:t>
            </a:r>
            <a:r>
              <a:rPr lang="ja-JP" altLang="en-US" sz="2000" dirty="0">
                <a:solidFill>
                  <a:schemeClr val="tx1"/>
                </a:solidFill>
                <a:latin typeface="ＭＳ 明朝" panose="02020609040205080304" pitchFamily="17" charset="-128"/>
                <a:ea typeface="ＭＳ 明朝" panose="02020609040205080304" pitchFamily="17" charset="-128"/>
              </a:rPr>
              <a:t>可</a:t>
            </a:r>
            <a:r>
              <a:rPr lang="ja-JP" altLang="en-US" sz="2000" dirty="0" smtClean="0">
                <a:solidFill>
                  <a:schemeClr val="tx1"/>
                </a:solidFill>
                <a:latin typeface="ＭＳ 明朝" panose="02020609040205080304" pitchFamily="17" charset="-128"/>
                <a:ea typeface="ＭＳ 明朝" panose="02020609040205080304" pitchFamily="17" charset="-128"/>
              </a:rPr>
              <a:t>）</a:t>
            </a:r>
            <a:endParaRPr kumimoji="1" lang="ja-JP" altLang="en-US" sz="2000" dirty="0">
              <a:solidFill>
                <a:schemeClr val="tx1"/>
              </a:solidFill>
              <a:latin typeface="ＭＳ 明朝" panose="02020609040205080304" pitchFamily="17" charset="-128"/>
              <a:ea typeface="ＭＳ 明朝" panose="02020609040205080304" pitchFamily="17" charset="-128"/>
            </a:endParaRPr>
          </a:p>
        </p:txBody>
      </p:sp>
      <p:sp>
        <p:nvSpPr>
          <p:cNvPr id="5"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898277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552128"/>
            <a:ext cx="12241361" cy="1008112"/>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a:t>
            </a:r>
            <a:r>
              <a:rPr lang="ja-JP" altLang="en-US" sz="1400" b="1" dirty="0" smtClean="0">
                <a:latin typeface="ＭＳ 明朝" panose="02020609040205080304" pitchFamily="17" charset="-128"/>
                <a:ea typeface="ＭＳ 明朝" panose="02020609040205080304" pitchFamily="17" charset="-128"/>
              </a:rPr>
              <a:t>説明</a:t>
            </a:r>
            <a:r>
              <a:rPr lang="en-US" altLang="ja-JP" sz="1400" b="1" dirty="0" smtClean="0">
                <a:latin typeface="ＭＳ 明朝" panose="02020609040205080304" pitchFamily="17" charset="-128"/>
                <a:ea typeface="ＭＳ 明朝" panose="02020609040205080304" pitchFamily="17" charset="-128"/>
              </a:rPr>
              <a:t>】</a:t>
            </a:r>
            <a:br>
              <a:rPr lang="en-US" altLang="ja-JP" sz="1400" b="1" dirty="0" smtClean="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　 １</a:t>
            </a:r>
            <a:r>
              <a:rPr lang="ja-JP" altLang="en-US" sz="1400" b="1" dirty="0">
                <a:latin typeface="ＭＳ 明朝" panose="02020609040205080304" pitchFamily="17" charset="-128"/>
                <a:ea typeface="ＭＳ 明朝" panose="02020609040205080304" pitchFamily="17" charset="-128"/>
              </a:rPr>
              <a:t>．松戸市立総合医療センター（当院）の経営上の視点について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　（</a:t>
            </a:r>
            <a:r>
              <a:rPr lang="ja-JP" altLang="en-US" sz="1400" b="1" dirty="0">
                <a:latin typeface="ＭＳ 明朝" panose="02020609040205080304" pitchFamily="17" charset="-128"/>
                <a:ea typeface="ＭＳ 明朝" panose="02020609040205080304" pitchFamily="17" charset="-128"/>
              </a:rPr>
              <a:t>１）提案する医療施設の機能（外来の診療科、健診センター、緩和ケア、回復期リハビリ、地域包括ケアなど）は、</a:t>
            </a:r>
            <a:r>
              <a:rPr lang="en-US" altLang="ja-JP" sz="1400" b="1" dirty="0">
                <a:latin typeface="ＭＳ 明朝" panose="02020609040205080304" pitchFamily="17" charset="-128"/>
                <a:ea typeface="ＭＳ 明朝" panose="02020609040205080304" pitchFamily="17" charset="-128"/>
              </a:rPr>
              <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　当院</a:t>
            </a:r>
            <a:r>
              <a:rPr lang="ja-JP" altLang="en-US" sz="1400" b="1" dirty="0">
                <a:latin typeface="ＭＳ 明朝" panose="02020609040205080304" pitchFamily="17" charset="-128"/>
                <a:ea typeface="ＭＳ 明朝" panose="02020609040205080304" pitchFamily="17" charset="-128"/>
              </a:rPr>
              <a:t>にとって有益で、当院と連携強化が図れるか</a:t>
            </a:r>
          </a:p>
        </p:txBody>
      </p:sp>
      <p:sp>
        <p:nvSpPr>
          <p:cNvPr id="4" name="コンテンツ プレースホルダー 3"/>
          <p:cNvSpPr>
            <a:spLocks noGrp="1"/>
          </p:cNvSpPr>
          <p:nvPr>
            <p:ph sz="half" idx="1"/>
          </p:nvPr>
        </p:nvSpPr>
        <p:spPr>
          <a:xfrm>
            <a:off x="208795" y="148823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ア　当院へ患者紹介可能な医療施設の機能（種類、数、面積）、紹介患者年間予測数、当院</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にとって有益な医療施設になり得る理由は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・当院へ患者紹介可能な医療施設の機能（種類、数、面積）</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・紹介患者年間予測数</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・当院にとって有益な医療施設になり得る理由</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8232"/>
            <a:ext cx="6120001" cy="7560000"/>
          </a:xfrm>
          <a:noFill/>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イ　当院の患者（逆紹介患者）の受け入れ可能な医療施設の機能（種類、数、面積）、当院</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と連携強化が図れる医療施設になり得る理由は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・当院の患者（逆紹介患者）の受け入れ可能な医療施設の機能（種類、数、面積）</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・当院と連携強化が図れる医療施設になり得る理由</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r>
              <a:rPr lang="ja-JP" altLang="en-US" sz="1100" dirty="0">
                <a:solidFill>
                  <a:schemeClr val="tx1"/>
                </a:solidFill>
                <a:latin typeface="ＭＳ 明朝" panose="02020609040205080304" pitchFamily="17" charset="-128"/>
                <a:ea typeface="ＭＳ 明朝" panose="02020609040205080304" pitchFamily="17" charset="-128"/>
              </a:rPr>
              <a:t>●●</a:t>
            </a: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3856259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552130"/>
            <a:ext cx="12241361" cy="1008110"/>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 １</a:t>
            </a:r>
            <a:r>
              <a:rPr lang="ja-JP" altLang="en-US" sz="1400" b="1" dirty="0">
                <a:latin typeface="ＭＳ 明朝" panose="02020609040205080304" pitchFamily="17" charset="-128"/>
                <a:ea typeface="ＭＳ 明朝" panose="02020609040205080304" pitchFamily="17" charset="-128"/>
              </a:rPr>
              <a:t>．松戸市立総合医療センター（当院）の経営上の視点について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（１）提案する医療施設の機能（外来の診療科、健診センター、緩和ケア、回復期リハビリ、地域包括ケアなど）は、</a:t>
            </a:r>
            <a:r>
              <a:rPr lang="en-US" altLang="ja-JP" sz="1400" b="1" dirty="0">
                <a:latin typeface="ＭＳ 明朝" panose="02020609040205080304" pitchFamily="17" charset="-128"/>
                <a:ea typeface="ＭＳ 明朝" panose="02020609040205080304" pitchFamily="17" charset="-128"/>
              </a:rPr>
              <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当院にとって有益で、当院と連携強化が図れる</a:t>
            </a:r>
            <a:r>
              <a:rPr lang="ja-JP" altLang="en-US" sz="1400" b="1" dirty="0" smtClean="0">
                <a:latin typeface="ＭＳ 明朝" panose="02020609040205080304" pitchFamily="17" charset="-128"/>
                <a:ea typeface="ＭＳ 明朝" panose="02020609040205080304" pitchFamily="17" charset="-128"/>
              </a:rPr>
              <a:t>か</a:t>
            </a:r>
            <a:endParaRPr lang="ja-JP" altLang="en-US" sz="1400" b="1"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823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ウ　医療施設全体の面積と設定理由は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・医療施設全体の面積</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・面積の設定理由</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8232"/>
            <a:ext cx="6120001" cy="7560000"/>
          </a:xfrm>
          <a:noFill/>
          <a:ln>
            <a:solidFill>
              <a:schemeClr val="tx1"/>
            </a:solidFill>
          </a:ln>
        </p:spPr>
        <p:txBody>
          <a:bodyPr>
            <a:normAutofit/>
          </a:bodyPr>
          <a:lstStyle/>
          <a:p>
            <a:pPr marL="0" indent="0">
              <a:buNone/>
            </a:pP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r>
              <a:rPr lang="ja-JP" altLang="en-US" sz="1100" dirty="0">
                <a:solidFill>
                  <a:schemeClr val="tx1"/>
                </a:solidFill>
                <a:latin typeface="ＭＳ 明朝" panose="02020609040205080304" pitchFamily="17" charset="-128"/>
                <a:ea typeface="ＭＳ 明朝" panose="02020609040205080304" pitchFamily="17" charset="-128"/>
              </a:rPr>
              <a:t>●●</a:t>
            </a: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755316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552129"/>
            <a:ext cx="12241361" cy="1008111"/>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２</a:t>
            </a:r>
            <a:r>
              <a:rPr lang="ja-JP" altLang="en-US" sz="1400" b="1" dirty="0" smtClean="0">
                <a:latin typeface="ＭＳ 明朝" panose="02020609040205080304" pitchFamily="17" charset="-128"/>
                <a:ea typeface="ＭＳ 明朝" panose="02020609040205080304" pitchFamily="17" charset="-128"/>
              </a:rPr>
              <a:t>．まちづくり、地域経済や地域貢献などの視点について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（１</a:t>
            </a:r>
            <a:r>
              <a:rPr lang="ja-JP" altLang="en-US" sz="1400" b="1" dirty="0" smtClean="0">
                <a:latin typeface="ＭＳ 明朝" panose="02020609040205080304" pitchFamily="17" charset="-128"/>
                <a:ea typeface="ＭＳ 明朝" panose="02020609040205080304" pitchFamily="17" charset="-128"/>
              </a:rPr>
              <a:t>）公共施設として、旧国保松戸市立病院がもたらしていた様々な効果を鑑みて、施設全体計画（医療施設＋その他の施設）により</a:t>
            </a:r>
            <a:r>
              <a:rPr lang="en-US" altLang="ja-JP" sz="1400" b="1" dirty="0" smtClean="0">
                <a:latin typeface="ＭＳ 明朝" panose="02020609040205080304" pitchFamily="17" charset="-128"/>
                <a:ea typeface="ＭＳ 明朝" panose="02020609040205080304" pitchFamily="17" charset="-128"/>
              </a:rPr>
              <a:t/>
            </a:r>
            <a:br>
              <a:rPr lang="en-US" altLang="ja-JP" sz="1400" b="1" dirty="0" smtClean="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　　　　地域価値を高め、地域経済が活性化し、地域環境が向上するか</a:t>
            </a:r>
            <a:endParaRPr lang="ja-JP" altLang="en-US" sz="14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823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ア　公共性が高い施設の部分（医療施設、学校など）の用途と面積、地域の価値を高める</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理由は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・公共性が高い施設の</a:t>
            </a:r>
            <a:r>
              <a:rPr lang="ja-JP" altLang="en-US" sz="1100" dirty="0" smtClean="0">
                <a:latin typeface="ＭＳ 明朝" panose="02020609040205080304" pitchFamily="17" charset="-128"/>
                <a:ea typeface="ＭＳ 明朝" panose="02020609040205080304" pitchFamily="17" charset="-128"/>
              </a:rPr>
              <a:t>部分の</a:t>
            </a:r>
            <a:r>
              <a:rPr lang="ja-JP" altLang="en-US" sz="1100" dirty="0">
                <a:latin typeface="ＭＳ 明朝" panose="02020609040205080304" pitchFamily="17" charset="-128"/>
                <a:ea typeface="ＭＳ 明朝" panose="02020609040205080304" pitchFamily="17" charset="-128"/>
              </a:rPr>
              <a:t>用途と面積</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・地域の価値を高める理由</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8232"/>
            <a:ext cx="6120001" cy="7560000"/>
          </a:xfrm>
          <a:noFill/>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イ　施設に起因する人口（患者、客、学生、施設被雇用者、居住者など）の予測数は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・施設に起因する</a:t>
            </a:r>
            <a:r>
              <a:rPr lang="ja-JP" altLang="en-US" sz="1100" dirty="0" smtClean="0">
                <a:latin typeface="ＭＳ 明朝" panose="02020609040205080304" pitchFamily="17" charset="-128"/>
                <a:ea typeface="ＭＳ 明朝" panose="02020609040205080304" pitchFamily="17" charset="-128"/>
              </a:rPr>
              <a:t>人口の</a:t>
            </a:r>
            <a:r>
              <a:rPr lang="ja-JP" altLang="en-US" sz="1100" dirty="0">
                <a:latin typeface="ＭＳ 明朝" panose="02020609040205080304" pitchFamily="17" charset="-128"/>
                <a:ea typeface="ＭＳ 明朝" panose="02020609040205080304" pitchFamily="17" charset="-128"/>
              </a:rPr>
              <a:t>予測数</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ウ　施設に起因する人口のうち駅への歩行者の予測数は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・駅への歩行者の予測数</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r>
              <a:rPr lang="ja-JP" altLang="en-US" sz="1100" dirty="0">
                <a:solidFill>
                  <a:schemeClr val="tx1"/>
                </a:solidFill>
                <a:latin typeface="ＭＳ 明朝" panose="02020609040205080304" pitchFamily="17" charset="-128"/>
                <a:ea typeface="ＭＳ 明朝" panose="02020609040205080304" pitchFamily="17" charset="-128"/>
              </a:rPr>
              <a:t>●●</a:t>
            </a: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2927713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552129"/>
            <a:ext cx="12241361" cy="1008111"/>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２．まちづくり、地域経済や地域貢献などの視点について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（１）公共施設として、旧国保松戸市立病院がもたらしていた様々な効果を鑑みて、施設全体計画（医療施設＋その他</a:t>
            </a:r>
            <a:r>
              <a:rPr lang="ja-JP" altLang="en-US" sz="1400" b="1" dirty="0" smtClean="0">
                <a:latin typeface="ＭＳ 明朝" panose="02020609040205080304" pitchFamily="17" charset="-128"/>
                <a:ea typeface="ＭＳ 明朝" panose="02020609040205080304" pitchFamily="17" charset="-128"/>
              </a:rPr>
              <a:t>の施設</a:t>
            </a:r>
            <a:r>
              <a:rPr lang="ja-JP" altLang="en-US" sz="1400" b="1" dirty="0">
                <a:latin typeface="ＭＳ 明朝" panose="02020609040205080304" pitchFamily="17" charset="-128"/>
                <a:ea typeface="ＭＳ 明朝" panose="02020609040205080304" pitchFamily="17" charset="-128"/>
              </a:rPr>
              <a:t>）に</a:t>
            </a:r>
            <a:r>
              <a:rPr lang="ja-JP" altLang="en-US" sz="1400" b="1" dirty="0" smtClean="0">
                <a:latin typeface="ＭＳ 明朝" panose="02020609040205080304" pitchFamily="17" charset="-128"/>
                <a:ea typeface="ＭＳ 明朝" panose="02020609040205080304" pitchFamily="17" charset="-128"/>
              </a:rPr>
              <a:t>より</a:t>
            </a:r>
            <a:r>
              <a:rPr lang="en-US" altLang="ja-JP" sz="1400" b="1" dirty="0" smtClean="0">
                <a:latin typeface="ＭＳ 明朝" panose="02020609040205080304" pitchFamily="17" charset="-128"/>
                <a:ea typeface="ＭＳ 明朝" panose="02020609040205080304" pitchFamily="17" charset="-128"/>
              </a:rPr>
              <a:t/>
            </a:r>
            <a:br>
              <a:rPr lang="en-US" altLang="ja-JP" sz="1400" b="1" dirty="0" smtClean="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　　　　地域</a:t>
            </a:r>
            <a:r>
              <a:rPr lang="ja-JP" altLang="en-US" sz="1400" b="1" dirty="0">
                <a:latin typeface="ＭＳ 明朝" panose="02020609040205080304" pitchFamily="17" charset="-128"/>
                <a:ea typeface="ＭＳ 明朝" panose="02020609040205080304" pitchFamily="17" charset="-128"/>
              </a:rPr>
              <a:t>価値を高め、地域経済が活性化し、地域環境が向上するか</a:t>
            </a:r>
            <a:r>
              <a:rPr lang="ja-JP" altLang="en-US" sz="1400" b="1" u="sng" dirty="0">
                <a:latin typeface="ＭＳ 明朝" panose="02020609040205080304" pitchFamily="17" charset="-128"/>
                <a:ea typeface="ＭＳ 明朝" panose="02020609040205080304" pitchFamily="17" charset="-128"/>
              </a:rPr>
              <a:t>　　　　　　　　　　　　　　　　　　　</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endParaRPr lang="ja-JP" altLang="en-US" sz="14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823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エ　被雇用者（松戸市民及び地域住民）の予測数は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・被雇用者（松戸市民及び地域住民）の予測数</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1479" y="1488232"/>
            <a:ext cx="6120001" cy="7560000"/>
          </a:xfrm>
          <a:noFill/>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オ　地域の商業の活性化が図れる取組み（協力体制の構築など）や工夫、この取組みや工夫</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による効果は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・地域の商業の活性化が図れる取組みや工夫</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　</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　　</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この取組みや工夫に</a:t>
            </a:r>
            <a:r>
              <a:rPr lang="ja-JP" altLang="en-US" sz="1100" dirty="0" smtClean="0">
                <a:latin typeface="ＭＳ 明朝" panose="02020609040205080304" pitchFamily="17" charset="-128"/>
                <a:ea typeface="ＭＳ 明朝" panose="02020609040205080304" pitchFamily="17" charset="-128"/>
              </a:rPr>
              <a:t>よる効果</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smtClean="0">
                <a:solidFill>
                  <a:schemeClr val="tx1"/>
                </a:solidFill>
                <a:latin typeface="ＭＳ 明朝" panose="02020609040205080304" pitchFamily="17" charset="-128"/>
                <a:ea typeface="ＭＳ 明朝" panose="02020609040205080304" pitchFamily="17" charset="-128"/>
              </a:rPr>
              <a:t>登録記号●●</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2213315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552129"/>
            <a:ext cx="12241361" cy="1008111"/>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２．まちづくり、地域経済や地域貢献などの視点について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（１）公共施設として、旧国保松戸市立病院がもたらしていた様々な効果を鑑みて、施設全体計画（医療施設＋その他</a:t>
            </a:r>
            <a:r>
              <a:rPr lang="ja-JP" altLang="en-US" sz="1400" b="1" dirty="0" smtClean="0">
                <a:latin typeface="ＭＳ 明朝" panose="02020609040205080304" pitchFamily="17" charset="-128"/>
                <a:ea typeface="ＭＳ 明朝" panose="02020609040205080304" pitchFamily="17" charset="-128"/>
              </a:rPr>
              <a:t>の施設</a:t>
            </a:r>
            <a:r>
              <a:rPr lang="ja-JP" altLang="en-US" sz="1400" b="1" dirty="0">
                <a:latin typeface="ＭＳ 明朝" panose="02020609040205080304" pitchFamily="17" charset="-128"/>
                <a:ea typeface="ＭＳ 明朝" panose="02020609040205080304" pitchFamily="17" charset="-128"/>
              </a:rPr>
              <a:t>）に</a:t>
            </a:r>
            <a:r>
              <a:rPr lang="ja-JP" altLang="en-US" sz="1400" b="1" dirty="0" smtClean="0">
                <a:latin typeface="ＭＳ 明朝" panose="02020609040205080304" pitchFamily="17" charset="-128"/>
                <a:ea typeface="ＭＳ 明朝" panose="02020609040205080304" pitchFamily="17" charset="-128"/>
              </a:rPr>
              <a:t>より</a:t>
            </a:r>
            <a:r>
              <a:rPr lang="en-US" altLang="ja-JP" sz="1400" b="1" dirty="0" smtClean="0">
                <a:latin typeface="ＭＳ 明朝" panose="02020609040205080304" pitchFamily="17" charset="-128"/>
                <a:ea typeface="ＭＳ 明朝" panose="02020609040205080304" pitchFamily="17" charset="-128"/>
              </a:rPr>
              <a:t/>
            </a:r>
            <a:br>
              <a:rPr lang="en-US" altLang="ja-JP" sz="1400" b="1" dirty="0" smtClean="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　　　　地域</a:t>
            </a:r>
            <a:r>
              <a:rPr lang="ja-JP" altLang="en-US" sz="1400" b="1" dirty="0">
                <a:latin typeface="ＭＳ 明朝" panose="02020609040205080304" pitchFamily="17" charset="-128"/>
                <a:ea typeface="ＭＳ 明朝" panose="02020609040205080304" pitchFamily="17" charset="-128"/>
              </a:rPr>
              <a:t>価値を高め、地域経済が活性化し、地域環境が向上するか</a:t>
            </a:r>
            <a:r>
              <a:rPr lang="ja-JP" altLang="en-US" sz="1400" b="1" u="sng" dirty="0">
                <a:latin typeface="ＭＳ 明朝" panose="02020609040205080304" pitchFamily="17" charset="-128"/>
                <a:ea typeface="ＭＳ 明朝" panose="02020609040205080304" pitchFamily="17" charset="-128"/>
              </a:rPr>
              <a:t>　　　　　　　　　　　　　　　　　　　</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endParaRPr lang="ja-JP" altLang="en-US" sz="14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8232"/>
            <a:ext cx="6120001" cy="7560000"/>
          </a:xfrm>
          <a:ln>
            <a:solidFill>
              <a:schemeClr val="tx1"/>
            </a:solidFill>
          </a:ln>
        </p:spPr>
        <p:txBody>
          <a:bodyPr>
            <a:normAutofit/>
          </a:bodyPr>
          <a:lstStyle/>
          <a:p>
            <a:pPr marL="0" indent="0">
              <a:buNone/>
            </a:pPr>
            <a:r>
              <a:rPr lang="ja-JP" altLang="ja-JP" sz="1100" dirty="0">
                <a:latin typeface="ＭＳ 明朝" panose="02020609040205080304" pitchFamily="17" charset="-128"/>
                <a:ea typeface="ＭＳ 明朝" panose="02020609040205080304" pitchFamily="17" charset="-128"/>
              </a:rPr>
              <a:t>カ　その他、地域環境が向上する施設計画の工夫（自主管理公開空地、緑、歩道拡幅、壁面</a:t>
            </a: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ja-JP" sz="1100" dirty="0">
                <a:latin typeface="ＭＳ 明朝" panose="02020609040205080304" pitchFamily="17" charset="-128"/>
                <a:ea typeface="ＭＳ 明朝" panose="02020609040205080304" pitchFamily="17" charset="-128"/>
              </a:rPr>
              <a:t>後退など）、</a:t>
            </a:r>
            <a:r>
              <a:rPr lang="ja-JP" altLang="en-US" sz="1100" dirty="0">
                <a:latin typeface="ＭＳ 明朝" panose="02020609040205080304" pitchFamily="17" charset="-128"/>
                <a:ea typeface="ＭＳ 明朝" panose="02020609040205080304" pitchFamily="17" charset="-128"/>
              </a:rPr>
              <a:t>この工夫による</a:t>
            </a:r>
            <a:r>
              <a:rPr lang="ja-JP" altLang="ja-JP" sz="1100" dirty="0">
                <a:latin typeface="ＭＳ 明朝" panose="02020609040205080304" pitchFamily="17" charset="-128"/>
                <a:ea typeface="ＭＳ 明朝" panose="02020609040205080304" pitchFamily="17" charset="-128"/>
              </a:rPr>
              <a:t>効果は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・地域環境が向上する施設計画の工夫</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・この工夫による効果</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8232"/>
            <a:ext cx="6120001" cy="7560000"/>
          </a:xfrm>
          <a:noFill/>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smtClean="0">
                <a:solidFill>
                  <a:schemeClr val="tx1"/>
                </a:solidFill>
                <a:latin typeface="ＭＳ 明朝" panose="02020609040205080304" pitchFamily="17" charset="-128"/>
                <a:ea typeface="ＭＳ 明朝" panose="02020609040205080304" pitchFamily="17" charset="-128"/>
              </a:rPr>
              <a:t>登録記号●●</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1072457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768153"/>
            <a:ext cx="12241361" cy="864095"/>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２．まちづくり、地域経済や地域貢献などの視点について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（２）防災、防犯の設えや取組みなどを提案する場合、それらで地域の不安解消と安心感が向上するか</a:t>
            </a:r>
            <a:r>
              <a:rPr lang="ja-JP" altLang="en-US" sz="1400" b="1" u="sng" dirty="0">
                <a:latin typeface="ＭＳ 明朝" panose="02020609040205080304" pitchFamily="17" charset="-128"/>
                <a:ea typeface="ＭＳ 明朝" panose="02020609040205080304" pitchFamily="17" charset="-128"/>
              </a:rPr>
              <a:t>　</a:t>
            </a:r>
            <a:endParaRPr lang="ja-JP" altLang="en-US" sz="12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907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ア　設え（内容、種類、規模、数など）</a:t>
            </a:r>
            <a:r>
              <a:rPr lang="ja-JP" altLang="en-US" sz="1100" dirty="0" smtClean="0">
                <a:latin typeface="ＭＳ 明朝" panose="02020609040205080304" pitchFamily="17" charset="-128"/>
                <a:ea typeface="ＭＳ 明朝" panose="02020609040205080304" pitchFamily="17" charset="-128"/>
              </a:rPr>
              <a:t>、この設えにより、不安</a:t>
            </a:r>
            <a:r>
              <a:rPr lang="ja-JP" altLang="en-US" sz="1100" dirty="0">
                <a:latin typeface="ＭＳ 明朝" panose="02020609040205080304" pitchFamily="17" charset="-128"/>
                <a:ea typeface="ＭＳ 明朝" panose="02020609040205080304" pitchFamily="17" charset="-128"/>
              </a:rPr>
              <a:t>解消と安心感が向上する</a:t>
            </a:r>
            <a:r>
              <a:rPr lang="ja-JP" altLang="en-US" sz="1100" dirty="0" smtClean="0">
                <a:latin typeface="ＭＳ 明朝" panose="02020609040205080304" pitchFamily="17" charset="-128"/>
                <a:ea typeface="ＭＳ 明朝" panose="02020609040205080304" pitchFamily="17" charset="-128"/>
              </a:rPr>
              <a:t>理</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由</a:t>
            </a:r>
            <a:r>
              <a:rPr lang="ja-JP" altLang="en-US" sz="1100" dirty="0">
                <a:latin typeface="ＭＳ 明朝" panose="02020609040205080304" pitchFamily="17" charset="-128"/>
                <a:ea typeface="ＭＳ 明朝" panose="02020609040205080304" pitchFamily="17" charset="-128"/>
              </a:rPr>
              <a:t>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・設え（内容、種類、規模、数など）</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・この設えにより、不安解消と安心感が向上する</a:t>
            </a:r>
            <a:r>
              <a:rPr lang="ja-JP" altLang="en-US" sz="1100" dirty="0" smtClean="0">
                <a:latin typeface="ＭＳ 明朝" panose="02020609040205080304" pitchFamily="17" charset="-128"/>
                <a:ea typeface="ＭＳ 明朝" panose="02020609040205080304" pitchFamily="17" charset="-128"/>
              </a:rPr>
              <a:t>理由</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9072"/>
            <a:ext cx="6120001" cy="7560000"/>
          </a:xfrm>
          <a:noFill/>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イ　</a:t>
            </a:r>
            <a:r>
              <a:rPr lang="ja-JP" altLang="ja-JP" sz="1100" dirty="0">
                <a:latin typeface="ＭＳ 明朝" panose="02020609040205080304" pitchFamily="17" charset="-128"/>
                <a:ea typeface="ＭＳ 明朝" panose="02020609040205080304" pitchFamily="17" charset="-128"/>
              </a:rPr>
              <a:t>取組みや工夫、この取組みや工夫により、地域の不安解消と安心感が向上する理由</a:t>
            </a:r>
            <a:r>
              <a:rPr lang="ja-JP" altLang="ja-JP" sz="1100" dirty="0" smtClean="0">
                <a:latin typeface="ＭＳ 明朝" panose="02020609040205080304" pitchFamily="17" charset="-128"/>
                <a:ea typeface="ＭＳ 明朝" panose="02020609040205080304" pitchFamily="17" charset="-128"/>
              </a:rPr>
              <a:t>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取組み</a:t>
            </a:r>
            <a:r>
              <a:rPr lang="ja-JP" altLang="en-US" sz="1100" dirty="0">
                <a:latin typeface="ＭＳ 明朝" panose="02020609040205080304" pitchFamily="17" charset="-128"/>
                <a:ea typeface="ＭＳ 明朝" panose="02020609040205080304" pitchFamily="17" charset="-128"/>
              </a:rPr>
              <a:t>や</a:t>
            </a:r>
            <a:r>
              <a:rPr lang="ja-JP" altLang="en-US" sz="1100" dirty="0" smtClean="0">
                <a:latin typeface="ＭＳ 明朝" panose="02020609040205080304" pitchFamily="17" charset="-128"/>
                <a:ea typeface="ＭＳ 明朝" panose="02020609040205080304" pitchFamily="17" charset="-128"/>
              </a:rPr>
              <a:t>工夫</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この取組みや工夫</a:t>
            </a:r>
            <a:r>
              <a:rPr lang="ja-JP" altLang="en-US" sz="1100" dirty="0">
                <a:latin typeface="ＭＳ 明朝" panose="02020609040205080304" pitchFamily="17" charset="-128"/>
                <a:ea typeface="ＭＳ 明朝" panose="02020609040205080304" pitchFamily="17" charset="-128"/>
              </a:rPr>
              <a:t>に</a:t>
            </a:r>
            <a:r>
              <a:rPr lang="ja-JP" altLang="en-US" sz="1100" dirty="0" smtClean="0">
                <a:latin typeface="ＭＳ 明朝" panose="02020609040205080304" pitchFamily="17" charset="-128"/>
                <a:ea typeface="ＭＳ 明朝" panose="02020609040205080304" pitchFamily="17" charset="-128"/>
              </a:rPr>
              <a:t>より、地域の不安解消と安心感が向上</a:t>
            </a:r>
            <a:r>
              <a:rPr lang="ja-JP" altLang="en-US" sz="1100" smtClean="0">
                <a:latin typeface="ＭＳ 明朝" panose="02020609040205080304" pitchFamily="17" charset="-128"/>
                <a:ea typeface="ＭＳ 明朝" panose="02020609040205080304" pitchFamily="17" charset="-128"/>
              </a:rPr>
              <a:t>する理由</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smtClean="0">
                <a:solidFill>
                  <a:schemeClr val="tx1"/>
                </a:solidFill>
                <a:latin typeface="ＭＳ 明朝" panose="02020609040205080304" pitchFamily="17" charset="-128"/>
                <a:ea typeface="ＭＳ 明朝" panose="02020609040205080304" pitchFamily="17" charset="-128"/>
              </a:rPr>
              <a:t>登録記号●●</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1364895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552128"/>
            <a:ext cx="12241361" cy="1008112"/>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２．まちづくり、地域経済や地域貢献などの視点について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（３）防災、防犯以外の設え（地域開放スペース、地域情報掲示板など）や取組み（各種地域イベントや当院医療講演会への共催など）を</a:t>
            </a:r>
            <a:r>
              <a:rPr lang="en-US" altLang="ja-JP" sz="1400" b="1" dirty="0" smtClean="0">
                <a:latin typeface="ＭＳ 明朝" panose="02020609040205080304" pitchFamily="17" charset="-128"/>
                <a:ea typeface="ＭＳ 明朝" panose="02020609040205080304" pitchFamily="17" charset="-128"/>
              </a:rPr>
              <a:t/>
            </a:r>
            <a:br>
              <a:rPr lang="en-US" altLang="ja-JP" sz="1400" b="1" dirty="0" smtClean="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　　　　提案する場合、地域、松戸市及び当院の活性化に繋がる、</a:t>
            </a:r>
            <a:r>
              <a:rPr lang="ja-JP" altLang="en-US" sz="1400" b="1" dirty="0">
                <a:latin typeface="ＭＳ 明朝" panose="02020609040205080304" pitchFamily="17" charset="-128"/>
                <a:ea typeface="ＭＳ 明朝" panose="02020609040205080304" pitchFamily="17" charset="-128"/>
              </a:rPr>
              <a:t>又</a:t>
            </a:r>
            <a:r>
              <a:rPr lang="ja-JP" altLang="en-US" sz="1400" b="1" dirty="0" smtClean="0">
                <a:latin typeface="ＭＳ 明朝" panose="02020609040205080304" pitchFamily="17" charset="-128"/>
                <a:ea typeface="ＭＳ 明朝" panose="02020609040205080304" pitchFamily="17" charset="-128"/>
              </a:rPr>
              <a:t>はそのきっかけになるか</a:t>
            </a:r>
            <a:endParaRPr lang="ja-JP" altLang="en-US" sz="12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907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ア　防災、防犯以外の設え（内容、規模）、この設えにより、活性化に繋がる、又は</a:t>
            </a:r>
            <a:r>
              <a:rPr lang="ja-JP" altLang="en-US" sz="1100" dirty="0" smtClean="0">
                <a:latin typeface="ＭＳ 明朝" panose="02020609040205080304" pitchFamily="17" charset="-128"/>
                <a:ea typeface="ＭＳ 明朝" panose="02020609040205080304" pitchFamily="17" charset="-128"/>
              </a:rPr>
              <a:t>その　　</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きっかけ</a:t>
            </a:r>
            <a:r>
              <a:rPr lang="ja-JP" altLang="en-US" sz="1100" dirty="0">
                <a:latin typeface="ＭＳ 明朝" panose="02020609040205080304" pitchFamily="17" charset="-128"/>
                <a:ea typeface="ＭＳ 明朝" panose="02020609040205080304" pitchFamily="17" charset="-128"/>
              </a:rPr>
              <a:t>になる相手方と理由は　　</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防災、防犯以外の設え（内容、規模）</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・この設えにより、活性化に繋がる、又は</a:t>
            </a:r>
            <a:r>
              <a:rPr lang="ja-JP" altLang="en-US" sz="1100" dirty="0" smtClean="0">
                <a:latin typeface="ＭＳ 明朝" panose="02020609040205080304" pitchFamily="17" charset="-128"/>
                <a:ea typeface="ＭＳ 明朝" panose="02020609040205080304" pitchFamily="17" charset="-128"/>
              </a:rPr>
              <a:t>そのきっかけ</a:t>
            </a:r>
            <a:r>
              <a:rPr lang="ja-JP" altLang="en-US" sz="1100" dirty="0">
                <a:latin typeface="ＭＳ 明朝" panose="02020609040205080304" pitchFamily="17" charset="-128"/>
                <a:ea typeface="ＭＳ 明朝" panose="02020609040205080304" pitchFamily="17" charset="-128"/>
              </a:rPr>
              <a:t>になる相手方と</a:t>
            </a:r>
            <a:r>
              <a:rPr lang="ja-JP" altLang="en-US" sz="1100" dirty="0" smtClean="0">
                <a:latin typeface="ＭＳ 明朝" panose="02020609040205080304" pitchFamily="17" charset="-128"/>
                <a:ea typeface="ＭＳ 明朝" panose="02020609040205080304" pitchFamily="17" charset="-128"/>
              </a:rPr>
              <a:t>理由</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9072"/>
            <a:ext cx="6120001" cy="7560000"/>
          </a:xfrm>
          <a:noFill/>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イ　防災、防犯以外の取組み（内容、頻度）、この取組みにより、活性化に繋がる、又は</a:t>
            </a:r>
            <a:r>
              <a:rPr lang="ja-JP" altLang="en-US" sz="1100" dirty="0" err="1" smtClean="0">
                <a:latin typeface="ＭＳ 明朝" panose="02020609040205080304" pitchFamily="17" charset="-128"/>
                <a:ea typeface="ＭＳ 明朝" panose="02020609040205080304" pitchFamily="17" charset="-128"/>
              </a:rPr>
              <a:t>そ</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の</a:t>
            </a:r>
            <a:r>
              <a:rPr lang="ja-JP" altLang="en-US" sz="1100" dirty="0">
                <a:latin typeface="ＭＳ 明朝" panose="02020609040205080304" pitchFamily="17" charset="-128"/>
                <a:ea typeface="ＭＳ 明朝" panose="02020609040205080304" pitchFamily="17" charset="-128"/>
              </a:rPr>
              <a:t>きっかけになる相手方と理由は　　</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防災、防犯以外の取組み（内容、頻度）</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・この取組みにより、活性化に繋がる、又は</a:t>
            </a:r>
            <a:r>
              <a:rPr lang="ja-JP" altLang="en-US" sz="1100" dirty="0" smtClean="0">
                <a:latin typeface="ＭＳ 明朝" panose="02020609040205080304" pitchFamily="17" charset="-128"/>
                <a:ea typeface="ＭＳ 明朝" panose="02020609040205080304" pitchFamily="17" charset="-128"/>
              </a:rPr>
              <a:t>その</a:t>
            </a:r>
            <a:r>
              <a:rPr lang="ja-JP" altLang="en-US" sz="1100" dirty="0">
                <a:latin typeface="ＭＳ 明朝" panose="02020609040205080304" pitchFamily="17" charset="-128"/>
                <a:ea typeface="ＭＳ 明朝" panose="02020609040205080304" pitchFamily="17" charset="-128"/>
              </a:rPr>
              <a:t>きっかけになる相手方と理由</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3221165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768153"/>
            <a:ext cx="12241361" cy="792087"/>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２．まちづくり、地域経済や地域貢献などの視点について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（４）その他、広く社会貢献などでアピールできる内容は</a:t>
            </a:r>
            <a:endParaRPr lang="ja-JP" altLang="en-US" sz="12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907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　　・その他、広く社会貢献などでアピールできる内容</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9072"/>
            <a:ext cx="6120001" cy="7560000"/>
          </a:xfrm>
          <a:noFill/>
          <a:ln>
            <a:solidFill>
              <a:schemeClr val="tx1"/>
            </a:solidFill>
          </a:ln>
        </p:spPr>
        <p:txBody>
          <a:bodyPr>
            <a:normAutofit/>
          </a:bodyPr>
          <a:lstStyle/>
          <a:p>
            <a:pPr marL="0" indent="0">
              <a:buNone/>
            </a:pP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266405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696144"/>
            <a:ext cx="12241361" cy="720080"/>
          </a:xfrm>
          <a:noFill/>
          <a:ln>
            <a:noFill/>
          </a:ln>
        </p:spPr>
        <p:txBody>
          <a:bodyPr anchor="t" anchorCtr="0">
            <a:noAutofit/>
          </a:bodyPr>
          <a:lstStyle/>
          <a:p>
            <a:pPr algn="l"/>
            <a:r>
              <a:rPr lang="en-US" altLang="ja-JP" sz="1400" b="1" dirty="0" smtClean="0">
                <a:latin typeface="ＭＳ 明朝" panose="02020609040205080304" pitchFamily="17" charset="-128"/>
                <a:ea typeface="ＭＳ 明朝" panose="02020609040205080304" pitchFamily="17" charset="-128"/>
              </a:rPr>
              <a:t>【</a:t>
            </a:r>
            <a:r>
              <a:rPr lang="ja-JP" altLang="en-US" sz="1400" b="1" dirty="0" smtClean="0">
                <a:latin typeface="ＭＳ 明朝" panose="02020609040205080304" pitchFamily="17" charset="-128"/>
                <a:ea typeface="ＭＳ 明朝" panose="02020609040205080304" pitchFamily="17" charset="-128"/>
              </a:rPr>
              <a:t>事業提案 概要説明</a:t>
            </a:r>
            <a:r>
              <a:rPr lang="en-US" altLang="ja-JP" sz="1400" b="1" dirty="0" smtClean="0">
                <a:latin typeface="ＭＳ 明朝" panose="02020609040205080304" pitchFamily="17" charset="-128"/>
                <a:ea typeface="ＭＳ 明朝" panose="02020609040205080304" pitchFamily="17" charset="-128"/>
              </a:rPr>
              <a:t>】</a:t>
            </a:r>
            <a:r>
              <a:rPr lang="en-US" altLang="ja-JP" sz="1400" b="1" dirty="0">
                <a:latin typeface="ＭＳ 明朝" panose="02020609040205080304" pitchFamily="17" charset="-128"/>
                <a:ea typeface="ＭＳ 明朝" panose="02020609040205080304" pitchFamily="17" charset="-128"/>
              </a:rPr>
              <a:t/>
            </a:r>
            <a:br>
              <a:rPr lang="en-US" altLang="ja-JP" sz="1400" b="1" dirty="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　１．病院本体敷地の施設計画について</a:t>
            </a:r>
            <a:endParaRPr lang="ja-JP" altLang="en-US" sz="1400" b="1"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200204"/>
            <a:ext cx="6120001" cy="7704857"/>
          </a:xfrm>
          <a:ln>
            <a:solidFill>
              <a:schemeClr val="tx1"/>
            </a:solidFill>
          </a:ln>
        </p:spPr>
        <p:txBody>
          <a:bodyPr>
            <a:normAutofit/>
          </a:bodyPr>
          <a:lstStyle/>
          <a:p>
            <a:pPr marL="0" indent="0">
              <a:buNone/>
            </a:pPr>
            <a:r>
              <a:rPr lang="ja-JP" altLang="en-US" sz="1100" dirty="0" smtClean="0">
                <a:latin typeface="ＭＳ 明朝" panose="02020609040205080304" pitchFamily="17" charset="-128"/>
                <a:ea typeface="ＭＳ 明朝" panose="02020609040205080304" pitchFamily="17" charset="-128"/>
              </a:rPr>
              <a:t>・各施設の用途と面積　</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全ての用途を各階ごとに可能な限り詳細に記入してください。</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・合計延床面積</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・上記のうち医療施設の面積</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200204"/>
            <a:ext cx="6120001" cy="7704857"/>
          </a:xfrm>
          <a:noFill/>
          <a:ln>
            <a:solidFill>
              <a:schemeClr val="tx1"/>
            </a:solidFill>
          </a:ln>
        </p:spPr>
        <p:txBody>
          <a:bodyPr>
            <a:normAutofit/>
          </a:bodyPr>
          <a:lstStyle/>
          <a:p>
            <a:pPr marL="0" indent="0">
              <a:buNone/>
            </a:pPr>
            <a:r>
              <a:rPr lang="ja-JP" altLang="en-US" sz="1100" dirty="0" smtClean="0">
                <a:latin typeface="ＭＳ 明朝" panose="02020609040205080304" pitchFamily="17" charset="-128"/>
                <a:ea typeface="ＭＳ 明朝" panose="02020609040205080304" pitchFamily="17" charset="-128"/>
              </a:rPr>
              <a:t>・階数</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地上（　 　）階　地下（　　　）階　塔屋（　　　）階</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・建物の最高高さ</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約（　　　）</a:t>
            </a:r>
            <a:r>
              <a:rPr lang="en-US" altLang="ja-JP" sz="1100" dirty="0" smtClean="0">
                <a:latin typeface="ＭＳ 明朝" panose="02020609040205080304" pitchFamily="17" charset="-128"/>
                <a:ea typeface="ＭＳ 明朝" panose="02020609040205080304" pitchFamily="17" charset="-128"/>
              </a:rPr>
              <a:t>m </a:t>
            </a: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・容積率</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・その他の特記事項</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9"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
        <p:nvSpPr>
          <p:cNvPr id="10" name="フッター プレースホルダー 9"/>
          <p:cNvSpPr>
            <a:spLocks noGrp="1"/>
          </p:cNvSpPr>
          <p:nvPr>
            <p:ph type="ftr" sz="quarter" idx="11"/>
          </p:nvPr>
        </p:nvSpPr>
        <p:spPr>
          <a:xfrm>
            <a:off x="10433248" y="8969949"/>
            <a:ext cx="1152128"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r>
              <a:rPr lang="ja-JP" altLang="en-US" sz="1100" dirty="0">
                <a:solidFill>
                  <a:schemeClr val="tx1"/>
                </a:solidFill>
                <a:latin typeface="ＭＳ 明朝" panose="02020609040205080304" pitchFamily="17" charset="-128"/>
                <a:ea typeface="ＭＳ 明朝" panose="02020609040205080304" pitchFamily="17"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1566237973"/>
              </p:ext>
            </p:extLst>
          </p:nvPr>
        </p:nvGraphicFramePr>
        <p:xfrm>
          <a:off x="424137" y="1646664"/>
          <a:ext cx="5544615" cy="5618480"/>
        </p:xfrm>
        <a:graphic>
          <a:graphicData uri="http://schemas.openxmlformats.org/drawingml/2006/table">
            <a:tbl>
              <a:tblPr firstRow="1" bandRow="1">
                <a:tableStyleId>{5940675A-B579-460E-94D1-54222C63F5DA}</a:tableStyleId>
              </a:tblPr>
              <a:tblGrid>
                <a:gridCol w="1728191"/>
                <a:gridCol w="504056"/>
                <a:gridCol w="864096"/>
                <a:gridCol w="2448272"/>
              </a:tblGrid>
              <a:tr h="370840">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用途</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面積</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特記事項</a:t>
                      </a:r>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r>
                        <a:rPr lang="ja-JP" altLang="en-US" sz="1100" dirty="0" smtClean="0">
                          <a:latin typeface="ＭＳ 明朝" panose="02020609040205080304" pitchFamily="17" charset="-128"/>
                          <a:ea typeface="ＭＳ 明朝" panose="02020609040205080304" pitchFamily="17" charset="-128"/>
                        </a:rPr>
                        <a:t>例）スーパーマーケット</a:t>
                      </a:r>
                      <a:endParaRPr lang="ja-JP" altLang="en-US" sz="110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lang="ja-JP" altLang="en-US" sz="1100" baseline="0" dirty="0" smtClean="0">
                          <a:latin typeface="ＭＳ 明朝" panose="02020609040205080304" pitchFamily="17" charset="-128"/>
                          <a:ea typeface="ＭＳ 明朝" panose="02020609040205080304" pitchFamily="17" charset="-128"/>
                        </a:rPr>
                        <a:t>●階</a:t>
                      </a:r>
                      <a:endParaRPr lang="en-US" altLang="ja-JP" sz="1100" baseline="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lang="ja-JP" altLang="en-US" sz="1100" dirty="0" smtClean="0">
                          <a:latin typeface="ＭＳ 明朝" panose="02020609040205080304" pitchFamily="17" charset="-128"/>
                          <a:ea typeface="ＭＳ 明朝" panose="02020609040205080304" pitchFamily="17" charset="-128"/>
                        </a:rPr>
                        <a:t>●●●㎡</a:t>
                      </a:r>
                      <a:endParaRPr lang="ja-JP" altLang="en-US" sz="110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r>
                        <a:rPr kumimoji="1" lang="ja-JP" altLang="en-US" sz="1100" baseline="0" dirty="0" smtClean="0">
                          <a:latin typeface="ＭＳ 明朝" panose="02020609040205080304" pitchFamily="17" charset="-128"/>
                          <a:ea typeface="ＭＳ 明朝" panose="02020609040205080304" pitchFamily="17" charset="-128"/>
                        </a:rPr>
                        <a:t>例）クリニックモール</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小児科　●●●㎡</a:t>
                      </a:r>
                      <a:endParaRPr kumimoji="1" lang="en-US" altLang="ja-JP" sz="1100" baseline="0" dirty="0" smtClean="0">
                        <a:latin typeface="ＭＳ 明朝" panose="02020609040205080304" pitchFamily="17" charset="-128"/>
                        <a:ea typeface="ＭＳ 明朝" panose="02020609040205080304" pitchFamily="17" charset="-128"/>
                      </a:endParaRPr>
                    </a:p>
                    <a:p>
                      <a:r>
                        <a:rPr kumimoji="1" lang="ja-JP" altLang="en-US" sz="1100" baseline="0" dirty="0" smtClean="0">
                          <a:latin typeface="ＭＳ 明朝" panose="02020609040205080304" pitchFamily="17" charset="-128"/>
                          <a:ea typeface="ＭＳ 明朝" panose="02020609040205080304" pitchFamily="17" charset="-128"/>
                        </a:rPr>
                        <a:t>歯科　　●●●㎡</a:t>
                      </a:r>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r>
                        <a:rPr kumimoji="1" lang="ja-JP" altLang="en-US" sz="1100" baseline="0" dirty="0" smtClean="0">
                          <a:latin typeface="ＭＳ 明朝" panose="02020609040205080304" pitchFamily="17" charset="-128"/>
                          <a:ea typeface="ＭＳ 明朝" panose="02020609040205080304" pitchFamily="17" charset="-128"/>
                        </a:rPr>
                        <a:t>例）フィットネスジム</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女性向けフィットネス</a:t>
                      </a:r>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r>
                        <a:rPr kumimoji="1" lang="ja-JP" altLang="en-US" sz="1100" baseline="0" dirty="0" smtClean="0">
                          <a:latin typeface="ＭＳ 明朝" panose="02020609040205080304" pitchFamily="17" charset="-128"/>
                          <a:ea typeface="ＭＳ 明朝" panose="02020609040205080304" pitchFamily="17" charset="-128"/>
                        </a:rPr>
                        <a:t>例）ドラッグストア</a:t>
                      </a:r>
                      <a:endParaRPr kumimoji="1" lang="en-US" altLang="ja-JP" sz="1100" baseline="0" dirty="0" smtClean="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en-US" altLang="ja-JP" sz="1100" baseline="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r>
                        <a:rPr kumimoji="1" lang="ja-JP" altLang="en-US" sz="1100" baseline="0" dirty="0" smtClean="0">
                          <a:latin typeface="ＭＳ 明朝" panose="02020609040205080304" pitchFamily="17" charset="-128"/>
                          <a:ea typeface="ＭＳ 明朝" panose="02020609040205080304" pitchFamily="17" charset="-128"/>
                        </a:rPr>
                        <a:t>例）賃貸住宅</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en-US" altLang="ja-JP" sz="1100" baseline="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ファミリー向け賃貸住宅</a:t>
                      </a:r>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r>
                        <a:rPr kumimoji="1" lang="ja-JP" altLang="en-US" sz="1100" baseline="0" dirty="0" smtClean="0">
                          <a:latin typeface="ＭＳ 明朝" panose="02020609040205080304" pitchFamily="17" charset="-128"/>
                          <a:ea typeface="ＭＳ 明朝" panose="02020609040205080304" pitchFamily="17" charset="-128"/>
                        </a:rPr>
                        <a:t>例）介護施設</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小児科　●●●㎡</a:t>
                      </a:r>
                      <a:endParaRPr kumimoji="1" lang="en-US" altLang="ja-JP" sz="1100" baseline="0" dirty="0" smtClean="0">
                        <a:latin typeface="ＭＳ 明朝" panose="02020609040205080304" pitchFamily="17" charset="-128"/>
                        <a:ea typeface="ＭＳ 明朝" panose="02020609040205080304" pitchFamily="17" charset="-128"/>
                      </a:endParaRPr>
                    </a:p>
                  </a:txBody>
                  <a:tcPr/>
                </a:tc>
              </a:tr>
              <a:tr h="370840">
                <a:tc>
                  <a:txBody>
                    <a:bodyPr/>
                    <a:lstStyle/>
                    <a:p>
                      <a:r>
                        <a:rPr lang="ja-JP" altLang="en-US" sz="1100" dirty="0" smtClean="0">
                          <a:latin typeface="ＭＳ 明朝" panose="02020609040205080304" pitchFamily="17" charset="-128"/>
                          <a:ea typeface="ＭＳ 明朝" panose="02020609040205080304" pitchFamily="17" charset="-128"/>
                        </a:rPr>
                        <a:t>例）健診センター</a:t>
                      </a:r>
                      <a:endParaRPr lang="ja-JP" altLang="en-US" sz="110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lang="ja-JP" altLang="en-US" sz="1100" dirty="0" smtClean="0">
                          <a:latin typeface="ＭＳ 明朝" panose="02020609040205080304" pitchFamily="17" charset="-128"/>
                          <a:ea typeface="ＭＳ 明朝" panose="02020609040205080304" pitchFamily="17" charset="-128"/>
                        </a:rPr>
                        <a:t>●階</a:t>
                      </a:r>
                      <a:endParaRPr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lang="ja-JP" altLang="en-US" sz="1100" dirty="0" smtClean="0">
                          <a:latin typeface="ＭＳ 明朝" panose="02020609040205080304" pitchFamily="17" charset="-128"/>
                          <a:ea typeface="ＭＳ 明朝" panose="02020609040205080304" pitchFamily="17" charset="-128"/>
                        </a:rPr>
                        <a:t>●●●㎡</a:t>
                      </a:r>
                      <a:endParaRPr lang="ja-JP" altLang="en-US" sz="110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bl>
          </a:graphicData>
        </a:graphic>
      </p:graphicFrame>
      <p:sp>
        <p:nvSpPr>
          <p:cNvPr id="13" name="フッター プレースホルダー 9"/>
          <p:cNvSpPr txBox="1">
            <a:spLocks/>
          </p:cNvSpPr>
          <p:nvPr/>
        </p:nvSpPr>
        <p:spPr>
          <a:xfrm>
            <a:off x="352128" y="8977064"/>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記載する数字について、小数点以下は切り捨ててください。</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次頁以降に、外観パース、土地利用計画兼配置図及び各階平面図を添付してください。</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46916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768152"/>
            <a:ext cx="12241361" cy="864096"/>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３．地域配慮の視点について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（１）説明会の開催などにより、提案する施設とその事業内容を十分に周知でき、地域住民の不安が解消し、トラブルを防止できるか</a:t>
            </a:r>
            <a:endParaRPr lang="ja-JP" altLang="en-US" sz="12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907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ア　説明会（説明内容、時期、回数、周知範囲など）、それで十分に周知できる理由、地域</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住民の不安が解消できる事項、トラブルを防止できる事項は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・説明会の説明内容、時期、回数、周知範囲など</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・それで十分</a:t>
            </a:r>
            <a:r>
              <a:rPr lang="ja-JP" altLang="en-US" sz="1100" dirty="0">
                <a:latin typeface="ＭＳ 明朝" panose="02020609040205080304" pitchFamily="17" charset="-128"/>
                <a:ea typeface="ＭＳ 明朝" panose="02020609040205080304" pitchFamily="17" charset="-128"/>
              </a:rPr>
              <a:t>に周知できる理由</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・地域住民の不安が解消できる事項</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トラブルを防止できる事項</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9072"/>
            <a:ext cx="6120001" cy="7560000"/>
          </a:xfrm>
          <a:noFill/>
          <a:ln>
            <a:solidFill>
              <a:schemeClr val="tx1"/>
            </a:solidFill>
          </a:ln>
        </p:spPr>
        <p:txBody>
          <a:bodyPr>
            <a:normAutofit/>
          </a:bodyPr>
          <a:lstStyle/>
          <a:p>
            <a:pPr marL="0" indent="0">
              <a:buNone/>
            </a:pPr>
            <a:r>
              <a:rPr lang="ja-JP" altLang="en-US" sz="1100" dirty="0" smtClean="0">
                <a:latin typeface="ＭＳ 明朝" panose="02020609040205080304" pitchFamily="17" charset="-128"/>
                <a:ea typeface="ＭＳ 明朝" panose="02020609040205080304" pitchFamily="17" charset="-128"/>
              </a:rPr>
              <a:t>イ</a:t>
            </a:r>
            <a:r>
              <a:rPr lang="ja-JP" altLang="en-US" sz="1100" dirty="0">
                <a:latin typeface="ＭＳ 明朝" panose="02020609040205080304" pitchFamily="17" charset="-128"/>
                <a:ea typeface="ＭＳ 明朝" panose="02020609040205080304" pitchFamily="17" charset="-128"/>
              </a:rPr>
              <a:t>　その他、地域住民の不安を解消し、トラブルを防止できる工夫</a:t>
            </a:r>
            <a:r>
              <a:rPr lang="ja-JP" altLang="en-US" sz="1100" dirty="0" smtClean="0">
                <a:latin typeface="ＭＳ 明朝" panose="02020609040205080304" pitchFamily="17" charset="-128"/>
                <a:ea typeface="ＭＳ 明朝" panose="02020609040205080304" pitchFamily="17" charset="-128"/>
              </a:rPr>
              <a:t>、この工夫による効果</a:t>
            </a:r>
            <a:r>
              <a:rPr lang="ja-JP" altLang="en-US" sz="1100" dirty="0">
                <a:latin typeface="ＭＳ 明朝" panose="02020609040205080304" pitchFamily="17" charset="-128"/>
                <a:ea typeface="ＭＳ 明朝" panose="02020609040205080304" pitchFamily="17" charset="-128"/>
              </a:rPr>
              <a:t>は</a:t>
            </a: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・その他、地域住民の不安を解消し、トラブルを防止できる工夫</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・この工夫に</a:t>
            </a:r>
            <a:r>
              <a:rPr lang="ja-JP" altLang="en-US" sz="1100" dirty="0" smtClean="0">
                <a:latin typeface="ＭＳ 明朝" panose="02020609040205080304" pitchFamily="17" charset="-128"/>
                <a:ea typeface="ＭＳ 明朝" panose="02020609040205080304" pitchFamily="17" charset="-128"/>
              </a:rPr>
              <a:t>よる効果</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500282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768152"/>
            <a:ext cx="12241361" cy="936104"/>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詳細説明</a:t>
            </a:r>
            <a:r>
              <a:rPr lang="en-US" altLang="ja-JP" sz="1400" b="1" dirty="0">
                <a:latin typeface="ＭＳ 明朝" panose="02020609040205080304" pitchFamily="17" charset="-128"/>
                <a:ea typeface="ＭＳ 明朝" panose="02020609040205080304" pitchFamily="17" charset="-128"/>
              </a:rPr>
              <a:t>】</a:t>
            </a:r>
            <a:br>
              <a:rPr lang="en-US" altLang="ja-JP" sz="1400" b="1"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３．地域配慮の視点について</a:t>
            </a:r>
            <a:r>
              <a:rPr lang="en-US" altLang="ja-JP" sz="1400" b="1" u="sng" dirty="0">
                <a:latin typeface="ＭＳ 明朝" panose="02020609040205080304" pitchFamily="17" charset="-128"/>
                <a:ea typeface="ＭＳ 明朝" panose="02020609040205080304" pitchFamily="17" charset="-128"/>
              </a:rPr>
              <a:t/>
            </a:r>
            <a:br>
              <a:rPr lang="en-US" altLang="ja-JP" sz="1400" b="1" u="sng" dirty="0">
                <a:latin typeface="ＭＳ 明朝" panose="02020609040205080304" pitchFamily="17" charset="-128"/>
                <a:ea typeface="ＭＳ 明朝" panose="02020609040205080304" pitchFamily="17" charset="-128"/>
              </a:rPr>
            </a:br>
            <a:r>
              <a:rPr lang="ja-JP" altLang="en-US" sz="1400" b="1" dirty="0">
                <a:latin typeface="ＭＳ 明朝" panose="02020609040205080304" pitchFamily="17" charset="-128"/>
                <a:ea typeface="ＭＳ 明朝" panose="02020609040205080304" pitchFamily="17" charset="-128"/>
              </a:rPr>
              <a:t>　　</a:t>
            </a:r>
            <a:r>
              <a:rPr lang="ja-JP" altLang="en-US" sz="1400" b="1" dirty="0" smtClean="0">
                <a:latin typeface="ＭＳ 明朝" panose="02020609040205080304" pitchFamily="17" charset="-128"/>
                <a:ea typeface="ＭＳ 明朝" panose="02020609040205080304" pitchFamily="17" charset="-128"/>
              </a:rPr>
              <a:t>（２）工事関係の対策（騒音、振動、車両など）は、地域の安全、迷惑配慮などが十分か</a:t>
            </a:r>
            <a:endParaRPr lang="ja-JP" altLang="en-US" sz="1200" b="1" u="sng"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489072"/>
            <a:ext cx="6120001" cy="7560000"/>
          </a:xfrm>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　　・工事関係の対策（騒音、振動、車両など）</a:t>
            </a: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489072"/>
            <a:ext cx="6120001" cy="7560000"/>
          </a:xfrm>
          <a:noFill/>
          <a:ln>
            <a:solidFill>
              <a:schemeClr val="tx1"/>
            </a:solidFill>
          </a:ln>
        </p:spPr>
        <p:txBody>
          <a:bodyPr>
            <a:normAutofit/>
          </a:bodyPr>
          <a:lstStyle/>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387520" y="8969949"/>
            <a:ext cx="4053840" cy="511175"/>
          </a:xfrm>
        </p:spPr>
        <p:txBody>
          <a:bodyPr/>
          <a:lstStyle/>
          <a:p>
            <a:pPr algn="r"/>
            <a:r>
              <a:rPr lang="ja-JP" altLang="en-US" sz="1100" smtClean="0">
                <a:solidFill>
                  <a:schemeClr val="tx1"/>
                </a:solidFill>
                <a:latin typeface="ＭＳ 明朝" panose="02020609040205080304" pitchFamily="17" charset="-128"/>
                <a:ea typeface="ＭＳ 明朝" panose="02020609040205080304" pitchFamily="17" charset="-128"/>
              </a:rPr>
              <a:t>登録記号●●</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7" name="フッター プレースホルダー 9"/>
          <p:cNvSpPr txBox="1">
            <a:spLocks/>
          </p:cNvSpPr>
          <p:nvPr/>
        </p:nvSpPr>
        <p:spPr>
          <a:xfrm>
            <a:off x="352128" y="9041953"/>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ポンチ絵、グラフ、表などの添付可。</a:t>
            </a:r>
            <a:endParaRPr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2578437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10073208" y="8977064"/>
            <a:ext cx="1944216" cy="511175"/>
          </a:xfrm>
        </p:spPr>
        <p: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000200" y="1920280"/>
            <a:ext cx="10800000" cy="49685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ＭＳ 明朝" panose="02020609040205080304" pitchFamily="17" charset="-128"/>
                <a:ea typeface="ＭＳ 明朝" panose="02020609040205080304" pitchFamily="17" charset="-128"/>
              </a:rPr>
              <a:t>病院本体敷地の</a:t>
            </a:r>
            <a:r>
              <a:rPr lang="ja-JP" altLang="en-US" sz="2000" dirty="0" smtClean="0">
                <a:solidFill>
                  <a:schemeClr val="tx1"/>
                </a:solidFill>
                <a:latin typeface="ＭＳ 明朝" panose="02020609040205080304" pitchFamily="17" charset="-128"/>
                <a:ea typeface="ＭＳ 明朝" panose="02020609040205080304" pitchFamily="17" charset="-128"/>
              </a:rPr>
              <a:t>施設計画の外観パース</a:t>
            </a:r>
            <a:r>
              <a:rPr kumimoji="1" lang="ja-JP" altLang="en-US" sz="2000" dirty="0" smtClean="0">
                <a:solidFill>
                  <a:schemeClr val="tx1"/>
                </a:solidFill>
                <a:latin typeface="ＭＳ 明朝" panose="02020609040205080304" pitchFamily="17" charset="-128"/>
                <a:ea typeface="ＭＳ 明朝" panose="02020609040205080304" pitchFamily="17" charset="-128"/>
              </a:rPr>
              <a:t>を添付</a:t>
            </a:r>
            <a:endParaRPr kumimoji="1" lang="en-US" altLang="ja-JP" sz="20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2000" dirty="0" smtClean="0">
                <a:solidFill>
                  <a:schemeClr val="tx1"/>
                </a:solidFill>
                <a:latin typeface="ＭＳ 明朝" panose="02020609040205080304" pitchFamily="17" charset="-128"/>
                <a:ea typeface="ＭＳ 明朝" panose="02020609040205080304" pitchFamily="17" charset="-128"/>
              </a:rPr>
              <a:t>（複数ページ</a:t>
            </a:r>
            <a:r>
              <a:rPr lang="ja-JP" altLang="en-US" sz="2000" dirty="0">
                <a:solidFill>
                  <a:schemeClr val="tx1"/>
                </a:solidFill>
                <a:latin typeface="ＭＳ 明朝" panose="02020609040205080304" pitchFamily="17" charset="-128"/>
                <a:ea typeface="ＭＳ 明朝" panose="02020609040205080304" pitchFamily="17" charset="-128"/>
              </a:rPr>
              <a:t>可</a:t>
            </a:r>
            <a:r>
              <a:rPr lang="ja-JP" altLang="en-US" sz="2000" dirty="0" smtClean="0">
                <a:solidFill>
                  <a:schemeClr val="tx1"/>
                </a:solidFill>
                <a:latin typeface="ＭＳ 明朝" panose="02020609040205080304" pitchFamily="17" charset="-128"/>
                <a:ea typeface="ＭＳ 明朝" panose="02020609040205080304" pitchFamily="17" charset="-128"/>
              </a:rPr>
              <a:t>）</a:t>
            </a:r>
            <a:endParaRPr kumimoji="1" lang="ja-JP" altLang="en-US" sz="2000" dirty="0">
              <a:solidFill>
                <a:schemeClr val="tx1"/>
              </a:solidFill>
              <a:latin typeface="ＭＳ 明朝" panose="02020609040205080304" pitchFamily="17" charset="-128"/>
              <a:ea typeface="ＭＳ 明朝" panose="02020609040205080304" pitchFamily="17" charset="-128"/>
            </a:endParaRPr>
          </a:p>
        </p:txBody>
      </p:sp>
      <p:sp>
        <p:nvSpPr>
          <p:cNvPr id="5" name="スライド番号プレースホルダー 8"/>
          <p:cNvSpPr txBox="1">
            <a:spLocks/>
          </p:cNvSpPr>
          <p:nvPr/>
        </p:nvSpPr>
        <p:spPr>
          <a:xfrm>
            <a:off x="11657385" y="8969949"/>
            <a:ext cx="720080" cy="511175"/>
          </a:xfrm>
          <a:prstGeom prst="rect">
            <a:avLst/>
          </a:prstGeom>
        </p:spPr>
        <p:txBody>
          <a:bodyPr vert="horz" lIns="127961" tIns="63982" rIns="127961" bIns="63982" rtlCol="0" anchor="ctr"/>
          <a:lstStyle>
            <a:defPPr>
              <a:defRPr lang="ja-JP"/>
            </a:defPPr>
            <a:lvl1pPr marL="0" algn="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r>
              <a:rPr lang="ja-JP" altLang="en-US" sz="1400" smtClean="0">
                <a:solidFill>
                  <a:schemeClr val="tx1"/>
                </a:solidFill>
                <a:latin typeface="ＭＳ 明朝" panose="02020609040205080304" pitchFamily="17" charset="-128"/>
                <a:ea typeface="ＭＳ 明朝" panose="02020609040205080304" pitchFamily="17" charset="-128"/>
              </a:rPr>
              <a:t>頁</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99595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10206528" y="8969945"/>
            <a:ext cx="1666880" cy="511175"/>
          </a:xfrm>
        </p:spPr>
        <p:txBody>
          <a:bodyPr/>
          <a:lstStyle/>
          <a:p>
            <a:r>
              <a:rPr kumimoji="1" lang="ja-JP" altLang="en-US" sz="1100" dirty="0" smtClean="0">
                <a:solidFill>
                  <a:schemeClr val="tx1"/>
                </a:solidFill>
              </a:rPr>
              <a:t>登録記号●●</a:t>
            </a:r>
            <a:endParaRPr kumimoji="1" lang="ja-JP" altLang="en-US" sz="1100" dirty="0">
              <a:solidFill>
                <a:schemeClr val="tx1"/>
              </a:solidFill>
            </a:endParaRPr>
          </a:p>
        </p:txBody>
      </p:sp>
      <p:sp>
        <p:nvSpPr>
          <p:cNvPr id="4" name="正方形/長方形 3"/>
          <p:cNvSpPr/>
          <p:nvPr/>
        </p:nvSpPr>
        <p:spPr>
          <a:xfrm>
            <a:off x="1000200" y="1920280"/>
            <a:ext cx="10800000" cy="496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ＭＳ 明朝" panose="02020609040205080304" pitchFamily="17" charset="-128"/>
                <a:ea typeface="ＭＳ 明朝" panose="02020609040205080304" pitchFamily="17" charset="-128"/>
              </a:rPr>
              <a:t>病院本体敷地の</a:t>
            </a:r>
            <a:r>
              <a:rPr lang="ja-JP" altLang="en-US" sz="2000" dirty="0" smtClean="0">
                <a:solidFill>
                  <a:schemeClr val="tx1"/>
                </a:solidFill>
                <a:latin typeface="ＭＳ 明朝" panose="02020609040205080304" pitchFamily="17" charset="-128"/>
                <a:ea typeface="ＭＳ 明朝" panose="02020609040205080304" pitchFamily="17" charset="-128"/>
              </a:rPr>
              <a:t>施設計画の土地利用計画兼配置図</a:t>
            </a:r>
            <a:r>
              <a:rPr kumimoji="1" lang="ja-JP" altLang="en-US" sz="2000" dirty="0" smtClean="0">
                <a:solidFill>
                  <a:schemeClr val="tx1"/>
                </a:solidFill>
                <a:latin typeface="ＭＳ 明朝" panose="02020609040205080304" pitchFamily="17" charset="-128"/>
                <a:ea typeface="ＭＳ 明朝" panose="02020609040205080304" pitchFamily="17" charset="-128"/>
              </a:rPr>
              <a:t>を添付</a:t>
            </a:r>
            <a:endParaRPr kumimoji="1" lang="en-US" altLang="ja-JP" sz="20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2000" dirty="0" smtClean="0">
                <a:solidFill>
                  <a:schemeClr val="tx1"/>
                </a:solidFill>
                <a:latin typeface="ＭＳ 明朝" panose="02020609040205080304" pitchFamily="17" charset="-128"/>
                <a:ea typeface="ＭＳ 明朝" panose="02020609040205080304" pitchFamily="17" charset="-128"/>
              </a:rPr>
              <a:t>（複数ページ</a:t>
            </a:r>
            <a:r>
              <a:rPr lang="ja-JP" altLang="en-US" sz="2000" dirty="0">
                <a:solidFill>
                  <a:schemeClr val="tx1"/>
                </a:solidFill>
                <a:latin typeface="ＭＳ 明朝" panose="02020609040205080304" pitchFamily="17" charset="-128"/>
                <a:ea typeface="ＭＳ 明朝" panose="02020609040205080304" pitchFamily="17" charset="-128"/>
              </a:rPr>
              <a:t>可</a:t>
            </a:r>
            <a:r>
              <a:rPr lang="ja-JP" altLang="en-US" sz="2000" dirty="0" smtClean="0">
                <a:solidFill>
                  <a:schemeClr val="tx1"/>
                </a:solidFill>
                <a:latin typeface="ＭＳ 明朝" panose="02020609040205080304" pitchFamily="17" charset="-128"/>
                <a:ea typeface="ＭＳ 明朝" panose="02020609040205080304" pitchFamily="17" charset="-128"/>
              </a:rPr>
              <a:t>）</a:t>
            </a:r>
            <a:endParaRPr kumimoji="1" lang="ja-JP" altLang="en-US" sz="2000" dirty="0">
              <a:solidFill>
                <a:schemeClr val="tx1"/>
              </a:solidFill>
              <a:latin typeface="ＭＳ 明朝" panose="02020609040205080304" pitchFamily="17" charset="-128"/>
              <a:ea typeface="ＭＳ 明朝" panose="02020609040205080304" pitchFamily="17" charset="-128"/>
            </a:endParaRPr>
          </a:p>
        </p:txBody>
      </p:sp>
      <p:sp>
        <p:nvSpPr>
          <p:cNvPr id="5"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43420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9065096" y="8977064"/>
            <a:ext cx="4053840" cy="511175"/>
          </a:xfrm>
        </p:spPr>
        <p: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000200" y="1920832"/>
            <a:ext cx="10800000" cy="496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ＭＳ 明朝" panose="02020609040205080304" pitchFamily="17" charset="-128"/>
                <a:ea typeface="ＭＳ 明朝" panose="02020609040205080304" pitchFamily="17" charset="-128"/>
              </a:rPr>
              <a:t>病院本体敷地の</a:t>
            </a:r>
            <a:r>
              <a:rPr lang="ja-JP" altLang="en-US" sz="2000" dirty="0" smtClean="0">
                <a:solidFill>
                  <a:schemeClr val="tx1"/>
                </a:solidFill>
                <a:latin typeface="ＭＳ 明朝" panose="02020609040205080304" pitchFamily="17" charset="-128"/>
                <a:ea typeface="ＭＳ 明朝" panose="02020609040205080304" pitchFamily="17" charset="-128"/>
              </a:rPr>
              <a:t>施設計画の各階平面図</a:t>
            </a:r>
            <a:r>
              <a:rPr kumimoji="1" lang="ja-JP" altLang="en-US" sz="2000" dirty="0" smtClean="0">
                <a:solidFill>
                  <a:schemeClr val="tx1"/>
                </a:solidFill>
                <a:latin typeface="ＭＳ 明朝" panose="02020609040205080304" pitchFamily="17" charset="-128"/>
                <a:ea typeface="ＭＳ 明朝" panose="02020609040205080304" pitchFamily="17" charset="-128"/>
              </a:rPr>
              <a:t>を添付</a:t>
            </a:r>
            <a:endParaRPr kumimoji="1" lang="en-US" altLang="ja-JP" sz="20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2000" dirty="0" smtClean="0">
                <a:solidFill>
                  <a:schemeClr val="tx1"/>
                </a:solidFill>
                <a:latin typeface="ＭＳ 明朝" panose="02020609040205080304" pitchFamily="17" charset="-128"/>
                <a:ea typeface="ＭＳ 明朝" panose="02020609040205080304" pitchFamily="17" charset="-128"/>
              </a:rPr>
              <a:t>（複数ページ</a:t>
            </a:r>
            <a:r>
              <a:rPr lang="ja-JP" altLang="en-US" sz="2000" dirty="0">
                <a:solidFill>
                  <a:schemeClr val="tx1"/>
                </a:solidFill>
                <a:latin typeface="ＭＳ 明朝" panose="02020609040205080304" pitchFamily="17" charset="-128"/>
                <a:ea typeface="ＭＳ 明朝" panose="02020609040205080304" pitchFamily="17" charset="-128"/>
              </a:rPr>
              <a:t>可</a:t>
            </a:r>
            <a:r>
              <a:rPr lang="ja-JP" altLang="en-US" sz="2000" dirty="0" smtClean="0">
                <a:solidFill>
                  <a:schemeClr val="tx1"/>
                </a:solidFill>
                <a:latin typeface="ＭＳ 明朝" panose="02020609040205080304" pitchFamily="17" charset="-128"/>
                <a:ea typeface="ＭＳ 明朝" panose="02020609040205080304" pitchFamily="17" charset="-128"/>
              </a:rPr>
              <a:t>）</a:t>
            </a:r>
            <a:endParaRPr kumimoji="1" lang="ja-JP" altLang="en-US" sz="2000" dirty="0">
              <a:solidFill>
                <a:schemeClr val="tx1"/>
              </a:solidFill>
              <a:latin typeface="ＭＳ 明朝" panose="02020609040205080304" pitchFamily="17" charset="-128"/>
              <a:ea typeface="ＭＳ 明朝" panose="02020609040205080304" pitchFamily="17" charset="-128"/>
            </a:endParaRPr>
          </a:p>
        </p:txBody>
      </p:sp>
      <p:sp>
        <p:nvSpPr>
          <p:cNvPr id="5"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4169473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696144"/>
            <a:ext cx="12241361" cy="720080"/>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概要説明</a:t>
            </a:r>
            <a:r>
              <a:rPr lang="en-US" altLang="ja-JP" sz="1400" b="1" dirty="0" smtClean="0">
                <a:latin typeface="ＭＳ 明朝" panose="02020609040205080304" pitchFamily="17" charset="-128"/>
                <a:ea typeface="ＭＳ 明朝" panose="02020609040205080304" pitchFamily="17" charset="-128"/>
              </a:rPr>
              <a:t>】</a:t>
            </a:r>
            <a:r>
              <a:rPr lang="en-US" altLang="ja-JP" sz="1400" b="1" dirty="0">
                <a:latin typeface="ＭＳ 明朝" panose="02020609040205080304" pitchFamily="17" charset="-128"/>
                <a:ea typeface="ＭＳ 明朝" panose="02020609040205080304" pitchFamily="17" charset="-128"/>
              </a:rPr>
              <a:t/>
            </a:r>
            <a:br>
              <a:rPr lang="en-US" altLang="ja-JP" sz="1400" b="1" dirty="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　２．</a:t>
            </a:r>
            <a:r>
              <a:rPr lang="ja-JP" altLang="en-US" sz="1400" b="1" dirty="0">
                <a:latin typeface="ＭＳ 明朝" panose="02020609040205080304" pitchFamily="17" charset="-128"/>
                <a:ea typeface="ＭＳ 明朝" panose="02020609040205080304" pitchFamily="17" charset="-128"/>
              </a:rPr>
              <a:t>５</a:t>
            </a:r>
            <a:r>
              <a:rPr lang="ja-JP" altLang="en-US" sz="1400" b="1" dirty="0" smtClean="0">
                <a:latin typeface="ＭＳ 明朝" panose="02020609040205080304" pitchFamily="17" charset="-128"/>
                <a:ea typeface="ＭＳ 明朝" panose="02020609040205080304" pitchFamily="17" charset="-128"/>
              </a:rPr>
              <a:t>号館　臨床研究棟敷地の施設計画について</a:t>
            </a:r>
            <a:endParaRPr lang="ja-JP" altLang="en-US" sz="1400" b="1"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200204"/>
            <a:ext cx="6120001" cy="7704857"/>
          </a:xfrm>
          <a:ln>
            <a:solidFill>
              <a:schemeClr val="tx1"/>
            </a:solidFill>
          </a:ln>
        </p:spPr>
        <p:txBody>
          <a:bodyPr>
            <a:normAutofit/>
          </a:bodyPr>
          <a:lstStyle/>
          <a:p>
            <a:pPr marL="0" indent="0">
              <a:buNone/>
            </a:pPr>
            <a:r>
              <a:rPr lang="ja-JP" altLang="en-US" sz="1100" dirty="0" smtClean="0">
                <a:latin typeface="ＭＳ 明朝" panose="02020609040205080304" pitchFamily="17" charset="-128"/>
                <a:ea typeface="ＭＳ 明朝" panose="02020609040205080304" pitchFamily="17" charset="-128"/>
              </a:rPr>
              <a:t>・各施設の用途と面積　</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全ての用途を各階ごとに可能な限り詳細に記入してください。</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・合計延床面積</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・上記のうち医療施設の面積</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200204"/>
            <a:ext cx="6120001" cy="7704857"/>
          </a:xfrm>
          <a:noFill/>
          <a:ln>
            <a:solidFill>
              <a:schemeClr val="tx1"/>
            </a:solidFill>
          </a:ln>
        </p:spPr>
        <p:txBody>
          <a:bodyPr>
            <a:normAutofit/>
          </a:bodyPr>
          <a:lstStyle/>
          <a:p>
            <a:pPr marL="0" indent="0">
              <a:buNone/>
            </a:pPr>
            <a:r>
              <a:rPr lang="ja-JP" altLang="en-US" sz="1100" dirty="0" smtClean="0">
                <a:latin typeface="ＭＳ 明朝" panose="02020609040205080304" pitchFamily="17" charset="-128"/>
                <a:ea typeface="ＭＳ 明朝" panose="02020609040205080304" pitchFamily="17" charset="-128"/>
              </a:rPr>
              <a:t>・階数</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地上（　 　）階　地下（　　　）階　塔屋（　　　）階</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・建物の最高高さ</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約（　　　）</a:t>
            </a:r>
            <a:r>
              <a:rPr lang="en-US" altLang="ja-JP" sz="1100" dirty="0" smtClean="0">
                <a:latin typeface="ＭＳ 明朝" panose="02020609040205080304" pitchFamily="17" charset="-128"/>
                <a:ea typeface="ＭＳ 明朝" panose="02020609040205080304" pitchFamily="17" charset="-128"/>
              </a:rPr>
              <a:t>m</a:t>
            </a: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・容積率</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・その他の特記事項</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531536" y="8977064"/>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r>
              <a:rPr lang="ja-JP" altLang="en-US" sz="1100" dirty="0">
                <a:solidFill>
                  <a:schemeClr val="tx1"/>
                </a:solidFill>
                <a:latin typeface="ＭＳ 明朝" panose="02020609040205080304" pitchFamily="17" charset="-128"/>
                <a:ea typeface="ＭＳ 明朝" panose="02020609040205080304" pitchFamily="17"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676076738"/>
              </p:ext>
            </p:extLst>
          </p:nvPr>
        </p:nvGraphicFramePr>
        <p:xfrm>
          <a:off x="424137" y="1646664"/>
          <a:ext cx="5544615" cy="5515784"/>
        </p:xfrm>
        <a:graphic>
          <a:graphicData uri="http://schemas.openxmlformats.org/drawingml/2006/table">
            <a:tbl>
              <a:tblPr firstRow="1" bandRow="1">
                <a:tableStyleId>{5940675A-B579-460E-94D1-54222C63F5DA}</a:tableStyleId>
              </a:tblPr>
              <a:tblGrid>
                <a:gridCol w="1728191"/>
                <a:gridCol w="504056"/>
                <a:gridCol w="864096"/>
                <a:gridCol w="2448272"/>
              </a:tblGrid>
              <a:tr h="370840">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用途</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面積</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特記事項</a:t>
                      </a:r>
                      <a:endParaRPr kumimoji="1" lang="ja-JP" altLang="en-US" sz="1100" baseline="0" dirty="0">
                        <a:latin typeface="ＭＳ 明朝" panose="02020609040205080304" pitchFamily="17" charset="-128"/>
                        <a:ea typeface="ＭＳ 明朝" panose="02020609040205080304" pitchFamily="17" charset="-128"/>
                      </a:endParaRPr>
                    </a:p>
                  </a:txBody>
                  <a:tcPr/>
                </a:tc>
              </a:tr>
              <a:tr h="334824">
                <a:tc>
                  <a:txBody>
                    <a:bodyPr/>
                    <a:lstStyle/>
                    <a:p>
                      <a:r>
                        <a:rPr kumimoji="1" lang="ja-JP" altLang="en-US" sz="1100" baseline="0" smtClean="0">
                          <a:latin typeface="ＭＳ 明朝" panose="02020609040205080304" pitchFamily="17" charset="-128"/>
                          <a:ea typeface="ＭＳ 明朝" panose="02020609040205080304" pitchFamily="17" charset="-128"/>
                        </a:rPr>
                        <a:t>例）クリニックモール</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整形外科●●●㎡</a:t>
                      </a:r>
                      <a:endParaRPr kumimoji="1" lang="ja-JP" altLang="en-US" sz="1100" baseline="0" dirty="0">
                        <a:latin typeface="ＭＳ 明朝" panose="02020609040205080304" pitchFamily="17" charset="-128"/>
                        <a:ea typeface="ＭＳ 明朝" panose="02020609040205080304" pitchFamily="17" charset="-128"/>
                      </a:endParaRPr>
                    </a:p>
                  </a:txBody>
                  <a:tcPr/>
                </a:tc>
              </a:tr>
              <a:tr h="360040">
                <a:tc>
                  <a:txBody>
                    <a:bodyPr/>
                    <a:lstStyle/>
                    <a:p>
                      <a:r>
                        <a:rPr lang="ja-JP" altLang="en-US" sz="1100" smtClean="0">
                          <a:latin typeface="ＭＳ 明朝" panose="02020609040205080304" pitchFamily="17" charset="-128"/>
                          <a:ea typeface="ＭＳ 明朝" panose="02020609040205080304" pitchFamily="17" charset="-128"/>
                        </a:rPr>
                        <a:t>例）駐車場</a:t>
                      </a:r>
                      <a:endParaRPr lang="ja-JP" altLang="en-US" sz="110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lang="ja-JP" altLang="en-US" sz="1100" dirty="0" smtClean="0">
                          <a:latin typeface="ＭＳ 明朝" panose="02020609040205080304" pitchFamily="17" charset="-128"/>
                          <a:ea typeface="ＭＳ 明朝" panose="02020609040205080304" pitchFamily="17" charset="-128"/>
                        </a:rPr>
                        <a:t>●階</a:t>
                      </a:r>
                      <a:endParaRPr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lang="ja-JP" altLang="en-US" sz="1100" dirty="0" smtClean="0">
                          <a:latin typeface="ＭＳ 明朝" panose="02020609040205080304" pitchFamily="17" charset="-128"/>
                          <a:ea typeface="ＭＳ 明朝" panose="02020609040205080304" pitchFamily="17" charset="-128"/>
                        </a:rPr>
                        <a:t>●●●㎡</a:t>
                      </a:r>
                      <a:endParaRPr lang="ja-JP" altLang="en-US" sz="1100" dirty="0">
                        <a:latin typeface="ＭＳ 明朝" panose="02020609040205080304" pitchFamily="17" charset="-128"/>
                        <a:ea typeface="ＭＳ 明朝" panose="02020609040205080304" pitchFamily="17" charset="-128"/>
                      </a:endParaRPr>
                    </a:p>
                  </a:txBody>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施設利用者向け（時間貸し）</a:t>
                      </a:r>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lang="ja-JP" altLang="en-US" sz="110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lang="ja-JP" altLang="en-US" sz="110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lang="ja-JP" altLang="en-US" sz="110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bl>
          </a:graphicData>
        </a:graphic>
      </p:graphicFrame>
      <p:sp>
        <p:nvSpPr>
          <p:cNvPr id="13" name="フッター プレースホルダー 9"/>
          <p:cNvSpPr txBox="1">
            <a:spLocks/>
          </p:cNvSpPr>
          <p:nvPr/>
        </p:nvSpPr>
        <p:spPr>
          <a:xfrm>
            <a:off x="352128" y="8977064"/>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記載する数字について、小数点以下は切り捨ててください。</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次頁以降に、土地利用計画兼配置図及び各階平面図を添付してください。</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55857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9065096" y="8969945"/>
            <a:ext cx="4053840" cy="511175"/>
          </a:xfrm>
        </p:spPr>
        <p: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000200" y="1920280"/>
            <a:ext cx="10800000" cy="49685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ＭＳ 明朝" panose="02020609040205080304" pitchFamily="17" charset="-128"/>
                <a:ea typeface="ＭＳ 明朝" panose="02020609040205080304" pitchFamily="17" charset="-128"/>
              </a:rPr>
              <a:t>５</a:t>
            </a:r>
            <a:r>
              <a:rPr kumimoji="1" lang="ja-JP" altLang="en-US" sz="2000" dirty="0" smtClean="0">
                <a:solidFill>
                  <a:schemeClr val="tx1"/>
                </a:solidFill>
                <a:latin typeface="ＭＳ 明朝" panose="02020609040205080304" pitchFamily="17" charset="-128"/>
                <a:ea typeface="ＭＳ 明朝" panose="02020609040205080304" pitchFamily="17" charset="-128"/>
              </a:rPr>
              <a:t>号館 臨床研究棟敷地の施設計画の土地利用計画兼配置図を添付</a:t>
            </a:r>
            <a:endParaRPr kumimoji="1" lang="en-US" altLang="ja-JP" sz="20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2000" dirty="0" smtClean="0">
                <a:solidFill>
                  <a:schemeClr val="tx1"/>
                </a:solidFill>
                <a:latin typeface="ＭＳ 明朝" panose="02020609040205080304" pitchFamily="17" charset="-128"/>
                <a:ea typeface="ＭＳ 明朝" panose="02020609040205080304" pitchFamily="17" charset="-128"/>
              </a:rPr>
              <a:t>（複数ページ</a:t>
            </a:r>
            <a:r>
              <a:rPr lang="ja-JP" altLang="en-US" sz="2000" dirty="0">
                <a:solidFill>
                  <a:schemeClr val="tx1"/>
                </a:solidFill>
                <a:latin typeface="ＭＳ 明朝" panose="02020609040205080304" pitchFamily="17" charset="-128"/>
                <a:ea typeface="ＭＳ 明朝" panose="02020609040205080304" pitchFamily="17" charset="-128"/>
              </a:rPr>
              <a:t>可</a:t>
            </a:r>
            <a:r>
              <a:rPr lang="ja-JP" altLang="en-US" sz="2000" dirty="0" smtClean="0">
                <a:solidFill>
                  <a:schemeClr val="tx1"/>
                </a:solidFill>
                <a:latin typeface="ＭＳ 明朝" panose="02020609040205080304" pitchFamily="17" charset="-128"/>
                <a:ea typeface="ＭＳ 明朝" panose="02020609040205080304" pitchFamily="17" charset="-128"/>
              </a:rPr>
              <a:t>）</a:t>
            </a:r>
            <a:endParaRPr kumimoji="1" lang="ja-JP" altLang="en-US" sz="2000" dirty="0">
              <a:solidFill>
                <a:schemeClr val="tx1"/>
              </a:solidFill>
              <a:latin typeface="ＭＳ 明朝" panose="02020609040205080304" pitchFamily="17" charset="-128"/>
              <a:ea typeface="ＭＳ 明朝" panose="02020609040205080304" pitchFamily="17" charset="-128"/>
            </a:endParaRPr>
          </a:p>
        </p:txBody>
      </p:sp>
      <p:sp>
        <p:nvSpPr>
          <p:cNvPr id="5"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593406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9043704" y="8969945"/>
            <a:ext cx="4053840" cy="511175"/>
          </a:xfrm>
        </p:spPr>
        <p: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登録記号●●</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000200" y="1920280"/>
            <a:ext cx="10800000" cy="496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latin typeface="ＭＳ 明朝" panose="02020609040205080304" pitchFamily="17" charset="-128"/>
                <a:ea typeface="ＭＳ 明朝" panose="02020609040205080304" pitchFamily="17" charset="-128"/>
              </a:rPr>
              <a:t>5</a:t>
            </a:r>
            <a:r>
              <a:rPr lang="ja-JP" altLang="en-US" sz="2000" dirty="0" smtClean="0">
                <a:solidFill>
                  <a:schemeClr val="tx1"/>
                </a:solidFill>
                <a:latin typeface="ＭＳ 明朝" panose="02020609040205080304" pitchFamily="17" charset="-128"/>
                <a:ea typeface="ＭＳ 明朝" panose="02020609040205080304" pitchFamily="17" charset="-128"/>
              </a:rPr>
              <a:t>号館 </a:t>
            </a:r>
            <a:r>
              <a:rPr lang="ja-JP" altLang="en-US" sz="2000" dirty="0">
                <a:solidFill>
                  <a:schemeClr val="tx1"/>
                </a:solidFill>
                <a:latin typeface="ＭＳ 明朝" panose="02020609040205080304" pitchFamily="17" charset="-128"/>
                <a:ea typeface="ＭＳ 明朝" panose="02020609040205080304" pitchFamily="17" charset="-128"/>
              </a:rPr>
              <a:t>臨床研究棟敷地</a:t>
            </a:r>
            <a:r>
              <a:rPr kumimoji="1" lang="ja-JP" altLang="en-US" sz="2000" dirty="0" smtClean="0">
                <a:solidFill>
                  <a:schemeClr val="tx1"/>
                </a:solidFill>
                <a:latin typeface="ＭＳ 明朝" panose="02020609040205080304" pitchFamily="17" charset="-128"/>
                <a:ea typeface="ＭＳ 明朝" panose="02020609040205080304" pitchFamily="17" charset="-128"/>
              </a:rPr>
              <a:t>の施設計画の各階平面図を添付</a:t>
            </a:r>
            <a:endParaRPr kumimoji="1" lang="en-US" altLang="ja-JP" sz="20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2000" dirty="0" smtClean="0">
                <a:solidFill>
                  <a:schemeClr val="tx1"/>
                </a:solidFill>
                <a:latin typeface="ＭＳ 明朝" panose="02020609040205080304" pitchFamily="17" charset="-128"/>
                <a:ea typeface="ＭＳ 明朝" panose="02020609040205080304" pitchFamily="17" charset="-128"/>
              </a:rPr>
              <a:t>（複数ページ</a:t>
            </a:r>
            <a:r>
              <a:rPr lang="ja-JP" altLang="en-US" sz="2000" dirty="0">
                <a:solidFill>
                  <a:schemeClr val="tx1"/>
                </a:solidFill>
                <a:latin typeface="ＭＳ 明朝" panose="02020609040205080304" pitchFamily="17" charset="-128"/>
                <a:ea typeface="ＭＳ 明朝" panose="02020609040205080304" pitchFamily="17" charset="-128"/>
              </a:rPr>
              <a:t>可</a:t>
            </a:r>
            <a:r>
              <a:rPr lang="ja-JP" altLang="en-US" sz="2000" dirty="0" smtClean="0">
                <a:solidFill>
                  <a:schemeClr val="tx1"/>
                </a:solidFill>
                <a:latin typeface="ＭＳ 明朝" panose="02020609040205080304" pitchFamily="17" charset="-128"/>
                <a:ea typeface="ＭＳ 明朝" panose="02020609040205080304" pitchFamily="17" charset="-128"/>
              </a:rPr>
              <a:t>）</a:t>
            </a:r>
            <a:endParaRPr kumimoji="1" lang="ja-JP" altLang="en-US" sz="2000" dirty="0">
              <a:solidFill>
                <a:schemeClr val="tx1"/>
              </a:solidFill>
              <a:latin typeface="ＭＳ 明朝" panose="02020609040205080304" pitchFamily="17" charset="-128"/>
              <a:ea typeface="ＭＳ 明朝" panose="02020609040205080304" pitchFamily="17" charset="-128"/>
            </a:endParaRPr>
          </a:p>
        </p:txBody>
      </p:sp>
      <p:sp>
        <p:nvSpPr>
          <p:cNvPr id="5"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1323051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8113" y="696144"/>
            <a:ext cx="12241361" cy="720080"/>
          </a:xfrm>
          <a:noFill/>
          <a:ln>
            <a:noFill/>
          </a:ln>
        </p:spPr>
        <p:txBody>
          <a:bodyPr anchor="t" anchorCtr="0">
            <a:noAutofit/>
          </a:bodyPr>
          <a:lstStyle/>
          <a:p>
            <a:pPr algn="l"/>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事業提案 概要説明</a:t>
            </a:r>
            <a:r>
              <a:rPr lang="en-US" altLang="ja-JP" sz="1400" b="1" dirty="0" smtClean="0">
                <a:latin typeface="ＭＳ 明朝" panose="02020609040205080304" pitchFamily="17" charset="-128"/>
                <a:ea typeface="ＭＳ 明朝" panose="02020609040205080304" pitchFamily="17" charset="-128"/>
              </a:rPr>
              <a:t>】</a:t>
            </a:r>
            <a:r>
              <a:rPr lang="en-US" altLang="ja-JP" sz="1400" b="1" dirty="0">
                <a:latin typeface="ＭＳ 明朝" panose="02020609040205080304" pitchFamily="17" charset="-128"/>
                <a:ea typeface="ＭＳ 明朝" panose="02020609040205080304" pitchFamily="17" charset="-128"/>
              </a:rPr>
              <a:t/>
            </a:r>
            <a:br>
              <a:rPr lang="en-US" altLang="ja-JP" sz="1400" b="1" dirty="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　３．レントゲンフィルム保管庫敷地の施設計画について</a:t>
            </a:r>
            <a:endParaRPr lang="ja-JP" altLang="en-US" sz="1400" b="1" dirty="0">
              <a:latin typeface="ＭＳ 明朝" panose="02020609040205080304" pitchFamily="17" charset="-128"/>
              <a:ea typeface="ＭＳ 明朝" panose="02020609040205080304" pitchFamily="17" charset="-128"/>
            </a:endParaRPr>
          </a:p>
        </p:txBody>
      </p:sp>
      <p:sp>
        <p:nvSpPr>
          <p:cNvPr id="4" name="コンテンツ プレースホルダー 3"/>
          <p:cNvSpPr>
            <a:spLocks noGrp="1"/>
          </p:cNvSpPr>
          <p:nvPr>
            <p:ph sz="half" idx="1"/>
          </p:nvPr>
        </p:nvSpPr>
        <p:spPr>
          <a:xfrm>
            <a:off x="208795" y="1200204"/>
            <a:ext cx="6120001" cy="7704857"/>
          </a:xfrm>
          <a:ln>
            <a:solidFill>
              <a:schemeClr val="tx1"/>
            </a:solidFill>
          </a:ln>
        </p:spPr>
        <p:txBody>
          <a:bodyPr>
            <a:normAutofit/>
          </a:bodyPr>
          <a:lstStyle/>
          <a:p>
            <a:pPr marL="0" indent="0">
              <a:buNone/>
            </a:pPr>
            <a:r>
              <a:rPr lang="ja-JP" altLang="en-US" sz="1100" dirty="0" smtClean="0">
                <a:latin typeface="ＭＳ 明朝" panose="02020609040205080304" pitchFamily="17" charset="-128"/>
                <a:ea typeface="ＭＳ 明朝" panose="02020609040205080304" pitchFamily="17" charset="-128"/>
              </a:rPr>
              <a:t>・各施設の用途と面積　</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全ての用途を各階ごとに可能な限り詳細に記入してください。</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・合計延床面積</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・上記のうち医療施設の面積</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8" name="コンテンツ プレースホルダー 3"/>
          <p:cNvSpPr>
            <a:spLocks noGrp="1"/>
          </p:cNvSpPr>
          <p:nvPr>
            <p:ph sz="half" idx="1"/>
          </p:nvPr>
        </p:nvSpPr>
        <p:spPr>
          <a:xfrm>
            <a:off x="6400803" y="1200204"/>
            <a:ext cx="6120001" cy="7704857"/>
          </a:xfrm>
          <a:noFill/>
          <a:ln>
            <a:solidFill>
              <a:schemeClr val="tx1"/>
            </a:solidFill>
          </a:ln>
        </p:spPr>
        <p:txBody>
          <a:bodyPr>
            <a:normAutofit/>
          </a:bodyPr>
          <a:lstStyle/>
          <a:p>
            <a:pPr marL="0" indent="0">
              <a:buNone/>
            </a:pPr>
            <a:r>
              <a:rPr lang="ja-JP" altLang="en-US" sz="1100" dirty="0" smtClean="0">
                <a:latin typeface="ＭＳ 明朝" panose="02020609040205080304" pitchFamily="17" charset="-128"/>
                <a:ea typeface="ＭＳ 明朝" panose="02020609040205080304" pitchFamily="17" charset="-128"/>
              </a:rPr>
              <a:t>・階数</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地上（　 　）階　地下（　　　）階　塔屋（　　　）階</a:t>
            </a:r>
            <a:endParaRPr lang="en-US" altLang="ja-JP" sz="1100" dirty="0" smtClean="0">
              <a:latin typeface="ＭＳ 明朝" panose="02020609040205080304" pitchFamily="17" charset="-128"/>
              <a:ea typeface="ＭＳ 明朝" panose="02020609040205080304" pitchFamily="17" charset="-128"/>
            </a:endParaRP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・建物の最高高さ</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約（　　　）</a:t>
            </a:r>
            <a:r>
              <a:rPr lang="en-US" altLang="ja-JP" sz="1100" dirty="0" smtClean="0">
                <a:latin typeface="ＭＳ 明朝" panose="02020609040205080304" pitchFamily="17" charset="-128"/>
                <a:ea typeface="ＭＳ 明朝" panose="02020609040205080304" pitchFamily="17" charset="-128"/>
              </a:rPr>
              <a:t>m</a:t>
            </a: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・容積率</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p>
          <a:p>
            <a:pPr marL="0" indent="0">
              <a:buNone/>
            </a:pPr>
            <a:endParaRPr lang="en-US" altLang="ja-JP" sz="1100" dirty="0">
              <a:latin typeface="ＭＳ 明朝" panose="02020609040205080304" pitchFamily="17" charset="-128"/>
              <a:ea typeface="ＭＳ 明朝" panose="02020609040205080304" pitchFamily="17" charset="-128"/>
            </a:endParaRPr>
          </a:p>
          <a:p>
            <a:pPr marL="0" indent="0">
              <a:buNone/>
            </a:pP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smtClean="0">
                <a:latin typeface="ＭＳ 明朝" panose="02020609040205080304" pitchFamily="17" charset="-128"/>
                <a:ea typeface="ＭＳ 明朝" panose="02020609040205080304" pitchFamily="17" charset="-128"/>
              </a:rPr>
              <a:t>・その他の特記事項</a:t>
            </a:r>
            <a:endParaRPr lang="en-US" altLang="ja-JP" sz="1100" dirty="0" smtClean="0">
              <a:latin typeface="ＭＳ 明朝" panose="02020609040205080304" pitchFamily="17" charset="-128"/>
              <a:ea typeface="ＭＳ 明朝" panose="02020609040205080304" pitchFamily="17" charset="-128"/>
            </a:endParaRPr>
          </a:p>
          <a:p>
            <a:pPr marL="0" indent="0">
              <a:buNone/>
            </a:pPr>
            <a:r>
              <a:rPr lang="ja-JP" altLang="en-US" sz="1100" dirty="0">
                <a:latin typeface="ＭＳ 明朝" panose="02020609040205080304" pitchFamily="17" charset="-128"/>
                <a:ea typeface="ＭＳ 明朝" panose="02020609040205080304" pitchFamily="17" charset="-128"/>
              </a:rPr>
              <a:t>　</a:t>
            </a:r>
            <a:endParaRPr lang="en-US" altLang="ja-JP" sz="1100" dirty="0">
              <a:latin typeface="ＭＳ 明朝" panose="02020609040205080304" pitchFamily="17" charset="-128"/>
              <a:ea typeface="ＭＳ 明朝" panose="02020609040205080304" pitchFamily="17" charset="-128"/>
            </a:endParaRPr>
          </a:p>
        </p:txBody>
      </p:sp>
      <p:sp>
        <p:nvSpPr>
          <p:cNvPr id="10" name="フッター プレースホルダー 9"/>
          <p:cNvSpPr>
            <a:spLocks noGrp="1"/>
          </p:cNvSpPr>
          <p:nvPr>
            <p:ph type="ftr" sz="quarter" idx="11"/>
          </p:nvPr>
        </p:nvSpPr>
        <p:spPr>
          <a:xfrm>
            <a:off x="7480920" y="8969949"/>
            <a:ext cx="4053840" cy="511175"/>
          </a:xfrm>
        </p:spPr>
        <p:txBody>
          <a:bodyP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登録記号</a:t>
            </a:r>
            <a:r>
              <a:rPr lang="ja-JP" altLang="en-US" sz="1100" dirty="0">
                <a:solidFill>
                  <a:schemeClr val="tx1"/>
                </a:solidFill>
                <a:latin typeface="ＭＳ 明朝" panose="02020609040205080304" pitchFamily="17" charset="-128"/>
                <a:ea typeface="ＭＳ 明朝" panose="02020609040205080304" pitchFamily="17" charset="-128"/>
              </a:rPr>
              <a:t>●●</a:t>
            </a:r>
          </a:p>
        </p:txBody>
      </p:sp>
      <p:graphicFrame>
        <p:nvGraphicFramePr>
          <p:cNvPr id="12" name="表 11"/>
          <p:cNvGraphicFramePr>
            <a:graphicFrameLocks noGrp="1"/>
          </p:cNvGraphicFramePr>
          <p:nvPr>
            <p:extLst>
              <p:ext uri="{D42A27DB-BD31-4B8C-83A1-F6EECF244321}">
                <p14:modId xmlns:p14="http://schemas.microsoft.com/office/powerpoint/2010/main" val="897050293"/>
              </p:ext>
            </p:extLst>
          </p:nvPr>
        </p:nvGraphicFramePr>
        <p:xfrm>
          <a:off x="424137" y="1646664"/>
          <a:ext cx="5544615" cy="5654472"/>
        </p:xfrm>
        <a:graphic>
          <a:graphicData uri="http://schemas.openxmlformats.org/drawingml/2006/table">
            <a:tbl>
              <a:tblPr firstRow="1" bandRow="1">
                <a:tableStyleId>{5940675A-B579-460E-94D1-54222C63F5DA}</a:tableStyleId>
              </a:tblPr>
              <a:tblGrid>
                <a:gridCol w="1728191"/>
                <a:gridCol w="504056"/>
                <a:gridCol w="864096"/>
                <a:gridCol w="2448272"/>
              </a:tblGrid>
              <a:tr h="370840">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用途</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面積</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pPr algn="ctr"/>
                      <a:r>
                        <a:rPr kumimoji="1" lang="ja-JP" altLang="en-US" sz="1100" baseline="0" dirty="0" smtClean="0">
                          <a:latin typeface="ＭＳ 明朝" panose="02020609040205080304" pitchFamily="17" charset="-128"/>
                          <a:ea typeface="ＭＳ 明朝" panose="02020609040205080304" pitchFamily="17" charset="-128"/>
                        </a:rPr>
                        <a:t>特記事項</a:t>
                      </a:r>
                      <a:endParaRPr kumimoji="1" lang="ja-JP" altLang="en-US" sz="1100" baseline="0" dirty="0">
                        <a:latin typeface="ＭＳ 明朝" panose="02020609040205080304" pitchFamily="17" charset="-128"/>
                        <a:ea typeface="ＭＳ 明朝" panose="02020609040205080304" pitchFamily="17" charset="-128"/>
                      </a:endParaRPr>
                    </a:p>
                  </a:txBody>
                  <a:tcPr/>
                </a:tc>
              </a:tr>
              <a:tr h="406832">
                <a:tc>
                  <a:txBody>
                    <a:bodyPr/>
                    <a:lstStyle/>
                    <a:p>
                      <a:r>
                        <a:rPr kumimoji="1" lang="ja-JP" altLang="en-US" sz="1100" baseline="0" dirty="0" smtClean="0">
                          <a:latin typeface="ＭＳ 明朝" panose="02020609040205080304" pitchFamily="17" charset="-128"/>
                          <a:ea typeface="ＭＳ 明朝" panose="02020609040205080304" pitchFamily="17" charset="-128"/>
                        </a:rPr>
                        <a:t>例）診療所</a:t>
                      </a:r>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60040">
                <a:tc>
                  <a:txBody>
                    <a:bodyPr/>
                    <a:lstStyle/>
                    <a:p>
                      <a:pPr marL="0" marR="0" indent="0" algn="l" defTabSz="1279621" rtl="0" eaLnBrk="1" fontAlgn="auto" latinLnBrk="0" hangingPunct="1">
                        <a:lnSpc>
                          <a:spcPct val="100000"/>
                        </a:lnSpc>
                        <a:spcBef>
                          <a:spcPts val="0"/>
                        </a:spcBef>
                        <a:spcAft>
                          <a:spcPts val="0"/>
                        </a:spcAft>
                        <a:buClrTx/>
                        <a:buSzTx/>
                        <a:buFontTx/>
                        <a:buNone/>
                        <a:tabLst/>
                        <a:defRPr/>
                      </a:pPr>
                      <a:r>
                        <a:rPr kumimoji="1" lang="ja-JP" altLang="en-US" sz="1100" baseline="0" dirty="0" smtClean="0">
                          <a:latin typeface="ＭＳ 明朝" panose="02020609040205080304" pitchFamily="17" charset="-128"/>
                          <a:ea typeface="ＭＳ 明朝" panose="02020609040205080304" pitchFamily="17" charset="-128"/>
                        </a:rPr>
                        <a:t>例）事務所</a:t>
                      </a:r>
                    </a:p>
                    <a:p>
                      <a:endParaRPr kumimoji="1" lang="en-US" altLang="ja-JP" sz="1100" baseline="0" dirty="0" smtClean="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●階</a:t>
                      </a:r>
                      <a:endParaRPr kumimoji="1" lang="en-US" altLang="ja-JP" sz="1100" baseline="0" dirty="0" smtClean="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1100" baseline="0" dirty="0" smtClean="0">
                          <a:latin typeface="ＭＳ 明朝" panose="02020609040205080304" pitchFamily="17" charset="-128"/>
                          <a:ea typeface="ＭＳ 明朝" panose="02020609040205080304" pitchFamily="17" charset="-128"/>
                        </a:rPr>
                        <a:t>●●●㎡</a:t>
                      </a:r>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r h="370840">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R w="12700" cap="flat" cmpd="sng" algn="ctr">
                      <a:solidFill>
                        <a:schemeClr val="tx1"/>
                      </a:solidFill>
                      <a:prstDash val="solid"/>
                      <a:round/>
                      <a:headEnd type="none" w="med" len="med"/>
                      <a:tailEnd type="none" w="med" len="med"/>
                    </a:lnR>
                  </a:tcPr>
                </a:tc>
                <a:tc>
                  <a:txBody>
                    <a:bodyPr/>
                    <a:lstStyle/>
                    <a:p>
                      <a:endParaRPr kumimoji="1" lang="ja-JP" altLang="en-US" sz="1100" baseline="0">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100" baseline="0" dirty="0">
                        <a:latin typeface="ＭＳ 明朝" panose="02020609040205080304" pitchFamily="17" charset="-128"/>
                        <a:ea typeface="ＭＳ 明朝" panose="02020609040205080304" pitchFamily="17" charset="-128"/>
                      </a:endParaRPr>
                    </a:p>
                  </a:txBody>
                  <a:tcPr/>
                </a:tc>
              </a:tr>
            </a:tbl>
          </a:graphicData>
        </a:graphic>
      </p:graphicFrame>
      <p:sp>
        <p:nvSpPr>
          <p:cNvPr id="13" name="フッター プレースホルダー 9"/>
          <p:cNvSpPr txBox="1">
            <a:spLocks/>
          </p:cNvSpPr>
          <p:nvPr/>
        </p:nvSpPr>
        <p:spPr>
          <a:xfrm>
            <a:off x="352128" y="8977064"/>
            <a:ext cx="6336704" cy="511175"/>
          </a:xfrm>
          <a:prstGeom prst="rect">
            <a:avLst/>
          </a:prstGeom>
        </p:spPr>
        <p:txBody>
          <a:bodyPr vert="horz" lIns="127961" tIns="63982" rIns="127961" bIns="63982" rtlCol="0" anchor="ctr"/>
          <a:lstStyle>
            <a:defPPr>
              <a:defRPr lang="ja-JP"/>
            </a:defPPr>
            <a:lvl1pPr marL="0" algn="ctr" defTabSz="1279621" rtl="0" eaLnBrk="1" latinLnBrk="0" hangingPunct="1">
              <a:defRPr kumimoji="1" sz="1700" kern="1200">
                <a:solidFill>
                  <a:schemeClr val="tx1">
                    <a:tint val="75000"/>
                  </a:schemeClr>
                </a:solidFill>
                <a:latin typeface="+mn-lt"/>
                <a:ea typeface="+mn-ea"/>
                <a:cs typeface="+mn-cs"/>
              </a:defRPr>
            </a:lvl1pPr>
            <a:lvl2pPr marL="639811" algn="l" defTabSz="1279621" rtl="0" eaLnBrk="1" latinLnBrk="0" hangingPunct="1">
              <a:defRPr kumimoji="1" sz="2500" kern="1200">
                <a:solidFill>
                  <a:schemeClr val="tx1"/>
                </a:solidFill>
                <a:latin typeface="+mn-lt"/>
                <a:ea typeface="+mn-ea"/>
                <a:cs typeface="+mn-cs"/>
              </a:defRPr>
            </a:lvl2pPr>
            <a:lvl3pPr marL="1279621" algn="l" defTabSz="1279621" rtl="0" eaLnBrk="1" latinLnBrk="0" hangingPunct="1">
              <a:defRPr kumimoji="1" sz="2500" kern="1200">
                <a:solidFill>
                  <a:schemeClr val="tx1"/>
                </a:solidFill>
                <a:latin typeface="+mn-lt"/>
                <a:ea typeface="+mn-ea"/>
                <a:cs typeface="+mn-cs"/>
              </a:defRPr>
            </a:lvl3pPr>
            <a:lvl4pPr marL="1919432" algn="l" defTabSz="1279621" rtl="0" eaLnBrk="1" latinLnBrk="0" hangingPunct="1">
              <a:defRPr kumimoji="1" sz="2500" kern="1200">
                <a:solidFill>
                  <a:schemeClr val="tx1"/>
                </a:solidFill>
                <a:latin typeface="+mn-lt"/>
                <a:ea typeface="+mn-ea"/>
                <a:cs typeface="+mn-cs"/>
              </a:defRPr>
            </a:lvl4pPr>
            <a:lvl5pPr marL="2559243" algn="l" defTabSz="1279621" rtl="0" eaLnBrk="1" latinLnBrk="0" hangingPunct="1">
              <a:defRPr kumimoji="1" sz="2500" kern="1200">
                <a:solidFill>
                  <a:schemeClr val="tx1"/>
                </a:solidFill>
                <a:latin typeface="+mn-lt"/>
                <a:ea typeface="+mn-ea"/>
                <a:cs typeface="+mn-cs"/>
              </a:defRPr>
            </a:lvl5pPr>
            <a:lvl6pPr marL="3199054" algn="l" defTabSz="1279621" rtl="0" eaLnBrk="1" latinLnBrk="0" hangingPunct="1">
              <a:defRPr kumimoji="1" sz="2500" kern="1200">
                <a:solidFill>
                  <a:schemeClr val="tx1"/>
                </a:solidFill>
                <a:latin typeface="+mn-lt"/>
                <a:ea typeface="+mn-ea"/>
                <a:cs typeface="+mn-cs"/>
              </a:defRPr>
            </a:lvl6pPr>
            <a:lvl7pPr marL="3838867" algn="l" defTabSz="1279621" rtl="0" eaLnBrk="1" latinLnBrk="0" hangingPunct="1">
              <a:defRPr kumimoji="1" sz="2500" kern="1200">
                <a:solidFill>
                  <a:schemeClr val="tx1"/>
                </a:solidFill>
                <a:latin typeface="+mn-lt"/>
                <a:ea typeface="+mn-ea"/>
                <a:cs typeface="+mn-cs"/>
              </a:defRPr>
            </a:lvl7pPr>
            <a:lvl8pPr marL="4478678" algn="l" defTabSz="1279621" rtl="0" eaLnBrk="1" latinLnBrk="0" hangingPunct="1">
              <a:defRPr kumimoji="1" sz="2500" kern="1200">
                <a:solidFill>
                  <a:schemeClr val="tx1"/>
                </a:solidFill>
                <a:latin typeface="+mn-lt"/>
                <a:ea typeface="+mn-ea"/>
                <a:cs typeface="+mn-cs"/>
              </a:defRPr>
            </a:lvl8pPr>
            <a:lvl9pPr marL="5118487" algn="l" defTabSz="1279621" rtl="0" eaLnBrk="1" latinLnBrk="0" hangingPunct="1">
              <a:defRPr kumimoji="1" sz="2500" kern="1200">
                <a:solidFill>
                  <a:schemeClr val="tx1"/>
                </a:solidFill>
                <a:latin typeface="+mn-lt"/>
                <a:ea typeface="+mn-ea"/>
                <a:cs typeface="+mn-cs"/>
              </a:defRPr>
            </a:lvl9pPr>
          </a:lstStyle>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記入しきれない場合は、複数ページ</a:t>
            </a:r>
            <a:r>
              <a:rPr lang="ja-JP" altLang="en-US" sz="1100" dirty="0">
                <a:solidFill>
                  <a:schemeClr val="tx1"/>
                </a:solidFill>
                <a:latin typeface="ＭＳ 明朝" panose="02020609040205080304" pitchFamily="17" charset="-128"/>
                <a:ea typeface="ＭＳ 明朝" panose="02020609040205080304" pitchFamily="17" charset="-128"/>
              </a:rPr>
              <a:t>可</a:t>
            </a:r>
            <a:r>
              <a:rPr lang="ja-JP" altLang="en-US" sz="1100" dirty="0" smtClean="0">
                <a:solidFill>
                  <a:schemeClr val="tx1"/>
                </a:solidFill>
                <a:latin typeface="ＭＳ 明朝" panose="02020609040205080304" pitchFamily="17" charset="-128"/>
                <a:ea typeface="ＭＳ 明朝" panose="02020609040205080304" pitchFamily="17" charset="-128"/>
              </a:rPr>
              <a:t>。</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記載する数字について、小数点以下は切り捨ててください。</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l"/>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次頁以降に、土地利用計画兼配置図及び各階平面図を添付してください。</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11" name="スライド番号プレースホルダー 8"/>
          <p:cNvSpPr>
            <a:spLocks noGrp="1"/>
          </p:cNvSpPr>
          <p:nvPr>
            <p:ph type="sldNum" sz="quarter" idx="12"/>
          </p:nvPr>
        </p:nvSpPr>
        <p:spPr>
          <a:xfrm>
            <a:off x="11657385" y="8969949"/>
            <a:ext cx="720080" cy="511175"/>
          </a:xfrm>
        </p:spPr>
        <p:txBody>
          <a:bodyPr/>
          <a:lstStyle/>
          <a:p>
            <a:r>
              <a:rPr lang="ja-JP" altLang="en-US" sz="1400" dirty="0">
                <a:solidFill>
                  <a:schemeClr val="tx1"/>
                </a:solidFill>
                <a:latin typeface="ＭＳ 明朝" panose="02020609040205080304" pitchFamily="17" charset="-128"/>
                <a:ea typeface="ＭＳ 明朝" panose="02020609040205080304" pitchFamily="17" charset="-128"/>
              </a:rPr>
              <a:t>頁</a:t>
            </a:r>
          </a:p>
        </p:txBody>
      </p:sp>
    </p:spTree>
    <p:extLst>
      <p:ext uri="{BB962C8B-B14F-4D97-AF65-F5344CB8AC3E}">
        <p14:creationId xmlns:p14="http://schemas.microsoft.com/office/powerpoint/2010/main" val="237138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1043</TotalTime>
  <Words>804</Words>
  <Application>Microsoft Office PowerPoint</Application>
  <PresentationFormat>A3 297x420 mm</PresentationFormat>
  <Paragraphs>683</Paragraphs>
  <Slides>21</Slides>
  <Notes>14</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旧国保松戸市立病院跡地活用事業者公募型プロポーザル 事 業 提 案 書</vt:lpstr>
      <vt:lpstr>【事業提案 概要説明】 　１．病院本体敷地の施設計画について</vt:lpstr>
      <vt:lpstr>PowerPoint プレゼンテーション</vt:lpstr>
      <vt:lpstr>PowerPoint プレゼンテーション</vt:lpstr>
      <vt:lpstr>PowerPoint プレゼンテーション</vt:lpstr>
      <vt:lpstr>【事業提案 概要説明】 　２．５号館　臨床研究棟敷地の施設計画について</vt:lpstr>
      <vt:lpstr>PowerPoint プレゼンテーション</vt:lpstr>
      <vt:lpstr>PowerPoint プレゼンテーション</vt:lpstr>
      <vt:lpstr>【事業提案 概要説明】 　３．レントゲンフィルム保管庫敷地の施設計画について</vt:lpstr>
      <vt:lpstr>PowerPoint プレゼンテーション</vt:lpstr>
      <vt:lpstr>PowerPoint プレゼンテーション</vt:lpstr>
      <vt:lpstr>【事業提案 詳細説明】 　 １．松戸市立総合医療センター（当院）の経営上の視点について 　　（１）提案する医療施設の機能（外来の診療科、健診センター、緩和ケア、回復期リハビリ、地域包括ケアなど）は、 　　　　　当院にとって有益で、当院と連携強化が図れるか</vt:lpstr>
      <vt:lpstr>【事業提案 詳細説明】 　 １．松戸市立総合医療センター（当院）の経営上の視点について 　　（１）提案する医療施設の機能（外来の診療科、健診センター、緩和ケア、回復期リハビリ、地域包括ケアなど）は、 　　　　　当院にとって有益で、当院と連携強化が図れるか</vt:lpstr>
      <vt:lpstr>【事業提案 詳細説明】 　 ２．まちづくり、地域経済や地域貢献などの視点について 　　（１）公共施設として、旧国保松戸市立病院がもたらしていた様々な効果を鑑みて、施設全体計画（医療施設＋その他の施設）により 　　　　　地域価値を高め、地域経済が活性化し、地域環境が向上するか</vt:lpstr>
      <vt:lpstr>【事業提案 詳細説明】 　 ２．まちづくり、地域経済や地域貢献などの視点について 　　（１）公共施設として、旧国保松戸市立病院がもたらしていた様々な効果を鑑みて、施設全体計画（医療施設＋その他の施設）により 　　　　　地域価値を高め、地域経済が活性化し、地域環境が向上するか　　　　　　　　　　　　　　　　　　　 </vt:lpstr>
      <vt:lpstr>【事業提案 詳細説明】 　 ２．まちづくり、地域経済や地域貢献などの視点について 　　（１）公共施設として、旧国保松戸市立病院がもたらしていた様々な効果を鑑みて、施設全体計画（医療施設＋その他の施設）により 　　　　　地域価値を高め、地域経済が活性化し、地域環境が向上するか　　　　　　　　　　　　　　　　　　　 </vt:lpstr>
      <vt:lpstr>【事業提案 詳細説明】 　 ２．まちづくり、地域経済や地域貢献などの視点について 　　（２）防災、防犯の設えや取組みなどを提案する場合、それらで地域の不安解消と安心感が向上するか　</vt:lpstr>
      <vt:lpstr>【事業提案 詳細説明】 　 ２．まちづくり、地域経済や地域貢献などの視点について 　　（３）防災、防犯以外の設え（地域開放スペース、地域情報掲示板など）や取組み（各種地域イベントや当院医療講演会への共催など）を 　　　　　提案する場合、地域、松戸市及び当院の活性化に繋がる、又はそのきっかけになるか</vt:lpstr>
      <vt:lpstr>【事業提案 詳細説明】 　 ２．まちづくり、地域経済や地域貢献などの視点について 　　（４）その他、広く社会貢献などでアピールできる内容は</vt:lpstr>
      <vt:lpstr>【事業提案 詳細説明】 　 ３．地域配慮の視点について 　　（１）説明会の開催などにより、提案する施設とその事業内容を十分に周知でき、地域住民の不安が解消し、トラブルを防止できるか</vt:lpstr>
      <vt:lpstr>【事業提案 詳細説明】 　 ３．地域配慮の視点について 　　（２）工事関係の対策（騒音、振動、車両など）は、地域の安全、迷惑配慮などが十分か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１．松戸市立総合医療センター（当院）の経営上の視点について 　（１）提案する医療施設の機能（外来の診療科、健診センター、緩和ケア、回復期リハビリ、地域包括ケアなど）は、 　　　 当院にとって有益で当院と連携強化できるか</dc:title>
  <dc:creator>清宮 啓太</dc:creator>
  <cp:lastModifiedBy>勝間 隆幸</cp:lastModifiedBy>
  <cp:revision>77</cp:revision>
  <cp:lastPrinted>2020-02-28T06:13:42Z</cp:lastPrinted>
  <dcterms:created xsi:type="dcterms:W3CDTF">2020-01-27T01:35:14Z</dcterms:created>
  <dcterms:modified xsi:type="dcterms:W3CDTF">2020-02-28T06:13:46Z</dcterms:modified>
</cp:coreProperties>
</file>